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1"/>
  </p:notesMasterIdLst>
  <p:sldIdLst>
    <p:sldId id="286" r:id="rId2"/>
    <p:sldId id="383" r:id="rId3"/>
    <p:sldId id="341" r:id="rId4"/>
    <p:sldId id="439" r:id="rId5"/>
    <p:sldId id="462" r:id="rId6"/>
    <p:sldId id="420" r:id="rId7"/>
    <p:sldId id="463" r:id="rId8"/>
    <p:sldId id="454" r:id="rId9"/>
    <p:sldId id="455" r:id="rId10"/>
    <p:sldId id="456" r:id="rId11"/>
    <p:sldId id="457" r:id="rId12"/>
    <p:sldId id="458" r:id="rId13"/>
    <p:sldId id="459" r:id="rId14"/>
    <p:sldId id="460" r:id="rId15"/>
    <p:sldId id="468" r:id="rId16"/>
    <p:sldId id="424" r:id="rId17"/>
    <p:sldId id="446" r:id="rId18"/>
    <p:sldId id="430" r:id="rId19"/>
    <p:sldId id="414" r:id="rId20"/>
    <p:sldId id="449" r:id="rId21"/>
    <p:sldId id="450" r:id="rId22"/>
    <p:sldId id="451" r:id="rId23"/>
    <p:sldId id="417" r:id="rId24"/>
    <p:sldId id="432" r:id="rId25"/>
    <p:sldId id="434" r:id="rId26"/>
    <p:sldId id="461" r:id="rId27"/>
    <p:sldId id="427" r:id="rId28"/>
    <p:sldId id="467" r:id="rId29"/>
    <p:sldId id="346" r:id="rId3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ерноусова Татьяна" initials="ЧТ" lastIdx="2" clrIdx="0">
    <p:extLst>
      <p:ext uri="{19B8F6BF-5375-455C-9EA6-DF929625EA0E}">
        <p15:presenceInfo xmlns:p15="http://schemas.microsoft.com/office/powerpoint/2012/main" userId="f7f55c9eea8506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694"/>
    <a:srgbClr val="11437F"/>
    <a:srgbClr val="376092"/>
    <a:srgbClr val="3971B4"/>
    <a:srgbClr val="95B3D7"/>
    <a:srgbClr val="538CD3"/>
    <a:srgbClr val="3E76BA"/>
    <a:srgbClr val="B2E1F6"/>
    <a:srgbClr val="BBEEFF"/>
    <a:srgbClr val="B2E1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76279" autoAdjust="0"/>
  </p:normalViewPr>
  <p:slideViewPr>
    <p:cSldViewPr snapToGrid="0">
      <p:cViewPr varScale="1">
        <p:scale>
          <a:sx n="88" d="100"/>
          <a:sy n="88" d="100"/>
        </p:scale>
        <p:origin x="117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72" y="-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690329724409439E-2"/>
          <c:y val="6.342631719322521E-2"/>
          <c:w val="0.9253721702755906"/>
          <c:h val="0.834285108942097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ЛБО, Поступления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СФР</c:v>
                </c:pt>
                <c:pt idx="1">
                  <c:v>АУ/БУ</c:v>
                </c:pt>
                <c:pt idx="2">
                  <c:v>ФБ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127.8</c:v>
                </c:pt>
                <c:pt idx="1">
                  <c:v>47.3</c:v>
                </c:pt>
                <c:pt idx="2">
                  <c:v>44.3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6-482C-9018-CE015477FCF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Кассовые выплаты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СФР</c:v>
                </c:pt>
                <c:pt idx="1">
                  <c:v>АУ/БУ</c:v>
                </c:pt>
                <c:pt idx="2">
                  <c:v>ФБ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127.8</c:v>
                </c:pt>
                <c:pt idx="1">
                  <c:v>47.3</c:v>
                </c:pt>
                <c:pt idx="2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6-482C-9018-CE015477F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841247"/>
        <c:axId val="694846239"/>
      </c:barChart>
      <c:catAx>
        <c:axId val="69484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4846239"/>
        <c:crosses val="autoZero"/>
        <c:auto val="1"/>
        <c:lblAlgn val="ctr"/>
        <c:lblOffset val="100"/>
        <c:noMultiLvlLbl val="0"/>
      </c:catAx>
      <c:valAx>
        <c:axId val="694846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4841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BC-4F4C-8647-1B8F8421698F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BC-4F4C-8647-1B8F8421698F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BC-4F4C-8647-1B8F84216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F7-4433-A37A-3F96A3D38740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F7-4433-A37A-3F96A3D38740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F7-4433-A37A-3F96A3D38740}"/>
              </c:ext>
            </c:extLst>
          </c:dPt>
          <c:dPt>
            <c:idx val="3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F7-4433-A37A-3F96A3D38740}"/>
              </c:ext>
            </c:extLst>
          </c:dPt>
          <c:dPt>
            <c:idx val="4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F7-4433-A37A-3F96A3D38740}"/>
              </c:ext>
            </c:extLst>
          </c:dPt>
          <c:dPt>
            <c:idx val="5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BF7-4433-A37A-3F96A3D387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BF7-4433-A37A-3F96A3D38740}"/>
              </c:ext>
            </c:extLst>
          </c:dPt>
          <c:cat>
            <c:strRef>
              <c:f>Лист1!$B$5:$B$10</c:f>
              <c:strCache>
                <c:ptCount val="6"/>
                <c:pt idx="0">
                  <c:v>Собственные средства субъекта</c:v>
                </c:pt>
                <c:pt idx="1">
                  <c:v>МБТ из ФБ 29,9 млрд 28%</c:v>
                </c:pt>
                <c:pt idx="2">
                  <c:v>Дотации</c:v>
                </c:pt>
                <c:pt idx="3">
                  <c:v>Субсидии</c:v>
                </c:pt>
                <c:pt idx="4">
                  <c:v>Субвенции</c:v>
                </c:pt>
                <c:pt idx="5">
                  <c:v>Иные МБТ</c:v>
                </c:pt>
              </c:strCache>
            </c:strRef>
          </c:cat>
          <c:val>
            <c:numRef>
              <c:f>Лист1!$C$5:$C$10</c:f>
              <c:numCache>
                <c:formatCode>General</c:formatCode>
                <c:ptCount val="6"/>
                <c:pt idx="0" formatCode="#,##0.0">
                  <c:v>76.5</c:v>
                </c:pt>
                <c:pt idx="2" formatCode="#,##0.0">
                  <c:v>8.9</c:v>
                </c:pt>
                <c:pt idx="3" formatCode="#,##0.0">
                  <c:v>7</c:v>
                </c:pt>
                <c:pt idx="4" formatCode="#,##0.0">
                  <c:v>7</c:v>
                </c:pt>
                <c:pt idx="5" formatCode="#,##0.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BF7-4433-A37A-3F96A3D38740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1BF7-4433-A37A-3F96A3D387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1BF7-4433-A37A-3F96A3D387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1BF7-4433-A37A-3F96A3D387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1BF7-4433-A37A-3F96A3D387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1BF7-4433-A37A-3F96A3D3874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1BF7-4433-A37A-3F96A3D387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1BF7-4433-A37A-3F96A3D38740}"/>
              </c:ext>
            </c:extLst>
          </c:dPt>
          <c:cat>
            <c:strRef>
              <c:f>Лист1!$B$5:$B$10</c:f>
              <c:strCache>
                <c:ptCount val="6"/>
                <c:pt idx="0">
                  <c:v>Собственные средства субъекта</c:v>
                </c:pt>
                <c:pt idx="1">
                  <c:v>МБТ из ФБ 29,9 млрд 28%</c:v>
                </c:pt>
                <c:pt idx="2">
                  <c:v>Дотации</c:v>
                </c:pt>
                <c:pt idx="3">
                  <c:v>Субсидии</c:v>
                </c:pt>
                <c:pt idx="4">
                  <c:v>Субвенции</c:v>
                </c:pt>
                <c:pt idx="5">
                  <c:v>Иные МБТ</c:v>
                </c:pt>
              </c:strCache>
            </c:strRef>
          </c:cat>
          <c:val>
            <c:numRef>
              <c:f>Лист1!$D$5:$D$10</c:f>
              <c:numCache>
                <c:formatCode>General</c:formatCode>
                <c:ptCount val="6"/>
                <c:pt idx="0" formatCode="0%">
                  <c:v>0.72</c:v>
                </c:pt>
                <c:pt idx="2" formatCode="0%">
                  <c:v>0.14000000000000001</c:v>
                </c:pt>
                <c:pt idx="3" formatCode="0%">
                  <c:v>0.1</c:v>
                </c:pt>
                <c:pt idx="4" formatCode="0%">
                  <c:v>0.03</c:v>
                </c:pt>
                <c:pt idx="5" formatCode="0%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1BF7-4433-A37A-3F96A3D38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plitType val="pos"/>
        <c:splitPos val="4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'[для Коллегии.xlsx]Лист4'!$C$4</c:f>
              <c:strCache>
                <c:ptCount val="1"/>
                <c:pt idx="0">
                  <c:v>Объём доходов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'[для Коллегии.xlsx]Лист4'!$B$5:$B$8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'[для Коллегии.xlsx]Лист4'!$C$5:$C$8</c:f>
              <c:numCache>
                <c:formatCode>#\ ##0.0</c:formatCode>
                <c:ptCount val="4"/>
                <c:pt idx="0">
                  <c:v>809</c:v>
                </c:pt>
                <c:pt idx="1">
                  <c:v>400</c:v>
                </c:pt>
                <c:pt idx="2">
                  <c:v>363</c:v>
                </c:pt>
                <c:pt idx="3">
                  <c:v>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52-4B81-AD96-8BF37CFEC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1726399"/>
        <c:axId val="2111730975"/>
      </c:barChart>
      <c:catAx>
        <c:axId val="2111726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1730975"/>
        <c:crosses val="autoZero"/>
        <c:auto val="1"/>
        <c:lblAlgn val="ctr"/>
        <c:lblOffset val="100"/>
        <c:noMultiLvlLbl val="0"/>
      </c:catAx>
      <c:valAx>
        <c:axId val="2111730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1726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79644743137618E-2"/>
          <c:y val="0.12247332800884995"/>
          <c:w val="0.85615125687479854"/>
          <c:h val="0.69517619525580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Поступления на 71 ЛС в 2025 году (в млрд. руб.)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C-4CA9-A401-02D8A734B0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Выплаты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Поступления на 71 ЛС в 2025 году (в млрд. руб.)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4C-4CA9-A401-02D8A734B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01096"/>
        <c:axId val="210657872"/>
      </c:barChart>
      <c:catAx>
        <c:axId val="21270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657872"/>
        <c:crosses val="autoZero"/>
        <c:auto val="1"/>
        <c:lblAlgn val="ctr"/>
        <c:lblOffset val="100"/>
        <c:noMultiLvlLbl val="0"/>
      </c:catAx>
      <c:valAx>
        <c:axId val="210657872"/>
        <c:scaling>
          <c:orientation val="minMax"/>
          <c:max val="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70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/>
              <a:t>реализовано</a:t>
            </a:r>
            <a:r>
              <a:rPr lang="ru-RU" sz="1600" baseline="0" dirty="0" smtClean="0"/>
              <a:t> </a:t>
            </a:r>
            <a:r>
              <a:rPr lang="ru-RU" sz="1600" dirty="0" smtClean="0"/>
              <a:t>157</a:t>
            </a:r>
            <a:br>
              <a:rPr lang="ru-RU" sz="1600" dirty="0" smtClean="0"/>
            </a:br>
            <a:r>
              <a:rPr lang="ru-RU" sz="1600" dirty="0" smtClean="0"/>
              <a:t>внутренних </a:t>
            </a:r>
            <a:r>
              <a:rPr lang="ru-RU" sz="1600" dirty="0"/>
              <a:t>операционных рисков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003692393182598"/>
          <c:y val="0.15118342281771802"/>
          <c:w val="0.5999263552382833"/>
          <c:h val="0.665711310145597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157 внутренних операционных рисков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8C1-403A-82DC-9AED987A2C95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C1-403A-82DC-9AED987A2C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22-4F76-BD32-C726F5A33E1E}"/>
              </c:ext>
            </c:extLst>
          </c:dPt>
          <c:cat>
            <c:strRef>
              <c:f>Лист1!$A$2:$A$4</c:f>
              <c:strCache>
                <c:ptCount val="3"/>
                <c:pt idx="0">
                  <c:v>Значимый уровень риска</c:v>
                </c:pt>
                <c:pt idx="1">
                  <c:v>Средний уровень риска</c:v>
                </c:pt>
                <c:pt idx="2">
                  <c:v>Низкий уровень риска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62</c:v>
                </c:pt>
                <c:pt idx="1">
                  <c:v>30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C1-403A-82DC-9AED987A2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362168933690467"/>
          <c:y val="0.85402269552073229"/>
          <c:w val="0.63470065618173233"/>
          <c:h val="0.14352708725175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98501D-1CD6-49D3-BAA3-BC050A7D197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C1DF8B-B266-442D-9CB2-55FC7A402F91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100" dirty="0" smtClean="0"/>
            <a:t>Поступило 117,5 </a:t>
          </a:r>
          <a:r>
            <a:rPr lang="ru-RU" sz="3100" dirty="0" err="1" smtClean="0"/>
            <a:t>млрд.руб</a:t>
          </a:r>
          <a:r>
            <a:rPr lang="ru-RU" sz="3100" dirty="0" smtClean="0"/>
            <a:t>.</a:t>
          </a:r>
          <a:endParaRPr lang="ru-RU" sz="3100" dirty="0"/>
        </a:p>
      </dgm:t>
    </dgm:pt>
    <dgm:pt modelId="{F8EDE4B3-3601-4AA3-8E9C-D50F25CEBC28}" type="parTrans" cxnId="{4B08F6BE-0BA2-4014-A782-E0A9AC1CA5FF}">
      <dgm:prSet/>
      <dgm:spPr/>
      <dgm:t>
        <a:bodyPr/>
        <a:lstStyle/>
        <a:p>
          <a:endParaRPr lang="ru-RU"/>
        </a:p>
      </dgm:t>
    </dgm:pt>
    <dgm:pt modelId="{88C03D2A-481E-48F2-A2C6-06EE074E3415}" type="sibTrans" cxnId="{4B08F6BE-0BA2-4014-A782-E0A9AC1CA5FF}">
      <dgm:prSet/>
      <dgm:spPr/>
      <dgm:t>
        <a:bodyPr/>
        <a:lstStyle/>
        <a:p>
          <a:endParaRPr lang="ru-RU"/>
        </a:p>
      </dgm:t>
    </dgm:pt>
    <dgm:pt modelId="{28FF381B-3E61-421F-AA88-58F88F3C229F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600" dirty="0" smtClean="0"/>
            <a:t>Распределено 113,0 </a:t>
          </a:r>
          <a:r>
            <a:rPr lang="ru-RU" sz="2600" dirty="0" err="1" smtClean="0"/>
            <a:t>млрд.руб</a:t>
          </a:r>
          <a:r>
            <a:rPr lang="ru-RU" sz="2600" dirty="0" smtClean="0"/>
            <a:t>.</a:t>
          </a:r>
          <a:endParaRPr lang="ru-RU" sz="2600" dirty="0"/>
        </a:p>
      </dgm:t>
    </dgm:pt>
    <dgm:pt modelId="{5357D50E-957A-40C7-BF8F-CB110540F2DC}" type="parTrans" cxnId="{CF3E0E8A-0818-41EA-9E3E-D5115541B024}">
      <dgm:prSet/>
      <dgm:spPr/>
      <dgm:t>
        <a:bodyPr/>
        <a:lstStyle/>
        <a:p>
          <a:endParaRPr lang="ru-RU"/>
        </a:p>
      </dgm:t>
    </dgm:pt>
    <dgm:pt modelId="{3C147677-EFA7-4923-A52D-3F70811925F1}" type="sibTrans" cxnId="{CF3E0E8A-0818-41EA-9E3E-D5115541B024}">
      <dgm:prSet/>
      <dgm:spPr/>
      <dgm:t>
        <a:bodyPr/>
        <a:lstStyle/>
        <a:p>
          <a:endParaRPr lang="ru-RU"/>
        </a:p>
      </dgm:t>
    </dgm:pt>
    <dgm:pt modelId="{66D408BC-DC31-450A-93E7-568F1EEFD8FE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000" dirty="0" smtClean="0">
              <a:solidFill>
                <a:srgbClr val="3971B4"/>
              </a:solidFill>
            </a:rPr>
            <a:t>3,8</a:t>
          </a:r>
          <a:r>
            <a:rPr lang="en-US" sz="2000" dirty="0" smtClean="0">
              <a:solidFill>
                <a:srgbClr val="3971B4"/>
              </a:solidFill>
            </a:rPr>
            <a:t> </a:t>
          </a:r>
          <a:r>
            <a:rPr lang="ru-RU" sz="2000" dirty="0" err="1" smtClean="0">
              <a:solidFill>
                <a:srgbClr val="3971B4"/>
              </a:solidFill>
            </a:rPr>
            <a:t>млрд.руб</a:t>
          </a:r>
          <a:r>
            <a:rPr lang="ru-RU" sz="2000" dirty="0" smtClean="0">
              <a:solidFill>
                <a:srgbClr val="3971B4"/>
              </a:solidFill>
            </a:rPr>
            <a:t>. </a:t>
          </a:r>
        </a:p>
        <a:p>
          <a:r>
            <a:rPr lang="ru-RU" sz="2000" dirty="0" smtClean="0">
              <a:solidFill>
                <a:srgbClr val="3971B4"/>
              </a:solidFill>
            </a:rPr>
            <a:t>Федеральный бюджет</a:t>
          </a:r>
          <a:endParaRPr lang="ru-RU" sz="2000" dirty="0">
            <a:solidFill>
              <a:srgbClr val="3971B4"/>
            </a:solidFill>
          </a:endParaRPr>
        </a:p>
      </dgm:t>
    </dgm:pt>
    <dgm:pt modelId="{494E12C0-A14F-4E4C-818F-A9FF2E72AD90}" type="parTrans" cxnId="{A4F864C1-CCCD-417A-827A-89DE1FA69E23}">
      <dgm:prSet/>
      <dgm:spPr/>
      <dgm:t>
        <a:bodyPr/>
        <a:lstStyle/>
        <a:p>
          <a:endParaRPr lang="ru-RU"/>
        </a:p>
      </dgm:t>
    </dgm:pt>
    <dgm:pt modelId="{8F9079FF-0233-49A5-83CE-5B1EEB7C53D0}" type="sibTrans" cxnId="{A4F864C1-CCCD-417A-827A-89DE1FA69E23}">
      <dgm:prSet/>
      <dgm:spPr/>
      <dgm:t>
        <a:bodyPr/>
        <a:lstStyle/>
        <a:p>
          <a:endParaRPr lang="ru-RU"/>
        </a:p>
      </dgm:t>
    </dgm:pt>
    <dgm:pt modelId="{6C4E71D6-CE09-4827-9970-C00B3744DEC1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000" dirty="0" smtClean="0">
              <a:solidFill>
                <a:srgbClr val="3971B4"/>
              </a:solidFill>
            </a:rPr>
            <a:t>19,5 </a:t>
          </a:r>
          <a:r>
            <a:rPr lang="ru-RU" sz="2000" dirty="0" err="1" smtClean="0">
              <a:solidFill>
                <a:srgbClr val="3971B4"/>
              </a:solidFill>
            </a:rPr>
            <a:t>млрд.руб</a:t>
          </a:r>
          <a:r>
            <a:rPr lang="ru-RU" sz="2000" dirty="0" smtClean="0">
              <a:solidFill>
                <a:srgbClr val="3971B4"/>
              </a:solidFill>
            </a:rPr>
            <a:t>. </a:t>
          </a:r>
        </a:p>
        <a:p>
          <a:r>
            <a:rPr lang="ru-RU" sz="2000" dirty="0" smtClean="0">
              <a:solidFill>
                <a:srgbClr val="3971B4"/>
              </a:solidFill>
            </a:rPr>
            <a:t>Областной бюджет</a:t>
          </a:r>
          <a:endParaRPr lang="ru-RU" sz="2000" dirty="0">
            <a:solidFill>
              <a:srgbClr val="3971B4"/>
            </a:solidFill>
          </a:endParaRPr>
        </a:p>
      </dgm:t>
    </dgm:pt>
    <dgm:pt modelId="{31EC0474-11FA-40C7-BA88-ECB4DC0E31B8}" type="parTrans" cxnId="{3F0D7246-454D-4F21-B6EB-1F1366F1BCE8}">
      <dgm:prSet/>
      <dgm:spPr/>
      <dgm:t>
        <a:bodyPr/>
        <a:lstStyle/>
        <a:p>
          <a:endParaRPr lang="ru-RU"/>
        </a:p>
      </dgm:t>
    </dgm:pt>
    <dgm:pt modelId="{01F5573E-7890-436F-9EE5-DC2DC40084A8}" type="sibTrans" cxnId="{3F0D7246-454D-4F21-B6EB-1F1366F1BCE8}">
      <dgm:prSet/>
      <dgm:spPr/>
      <dgm:t>
        <a:bodyPr/>
        <a:lstStyle/>
        <a:p>
          <a:endParaRPr lang="ru-RU"/>
        </a:p>
      </dgm:t>
    </dgm:pt>
    <dgm:pt modelId="{24A3263C-882E-4EF3-AB3E-E0ECA9FE1CEB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600" dirty="0" smtClean="0"/>
            <a:t>Возвращено</a:t>
          </a:r>
        </a:p>
        <a:p>
          <a:r>
            <a:rPr lang="ru-RU" sz="2600" dirty="0" smtClean="0"/>
            <a:t> 4,5 </a:t>
          </a:r>
          <a:r>
            <a:rPr lang="ru-RU" sz="2600" dirty="0" err="1" smtClean="0"/>
            <a:t>млрд.руб</a:t>
          </a:r>
          <a:r>
            <a:rPr lang="ru-RU" sz="2600" dirty="0" smtClean="0"/>
            <a:t>.</a:t>
          </a:r>
          <a:endParaRPr lang="ru-RU" sz="2600" dirty="0"/>
        </a:p>
      </dgm:t>
    </dgm:pt>
    <dgm:pt modelId="{5CE9971F-0B8C-41F4-BC6E-B8CBA3612894}" type="parTrans" cxnId="{65D12C91-A897-4B73-BD38-00F43907FF84}">
      <dgm:prSet/>
      <dgm:spPr/>
      <dgm:t>
        <a:bodyPr/>
        <a:lstStyle/>
        <a:p>
          <a:endParaRPr lang="ru-RU"/>
        </a:p>
      </dgm:t>
    </dgm:pt>
    <dgm:pt modelId="{03536A07-E93F-49FB-91E0-9AD6E6FFE1DE}" type="sibTrans" cxnId="{65D12C91-A897-4B73-BD38-00F43907FF84}">
      <dgm:prSet/>
      <dgm:spPr/>
      <dgm:t>
        <a:bodyPr/>
        <a:lstStyle/>
        <a:p>
          <a:endParaRPr lang="ru-RU"/>
        </a:p>
      </dgm:t>
    </dgm:pt>
    <dgm:pt modelId="{8555503E-DA77-45DD-BC9D-861EFF677532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000" dirty="0" smtClean="0">
              <a:solidFill>
                <a:srgbClr val="3971B4"/>
              </a:solidFill>
            </a:rPr>
            <a:t>48,3 </a:t>
          </a:r>
          <a:r>
            <a:rPr lang="ru-RU" sz="2000" dirty="0" err="1" smtClean="0">
              <a:solidFill>
                <a:srgbClr val="3971B4"/>
              </a:solidFill>
            </a:rPr>
            <a:t>млрд.руб</a:t>
          </a:r>
          <a:r>
            <a:rPr lang="ru-RU" sz="2000" dirty="0" smtClean="0">
              <a:solidFill>
                <a:srgbClr val="3971B4"/>
              </a:solidFill>
            </a:rPr>
            <a:t>. </a:t>
          </a:r>
        </a:p>
        <a:p>
          <a:r>
            <a:rPr lang="ru-RU" sz="2000" dirty="0" smtClean="0">
              <a:solidFill>
                <a:srgbClr val="3971B4"/>
              </a:solidFill>
            </a:rPr>
            <a:t>Местный бюджет</a:t>
          </a:r>
          <a:endParaRPr lang="ru-RU" sz="2000" dirty="0">
            <a:solidFill>
              <a:srgbClr val="3971B4"/>
            </a:solidFill>
          </a:endParaRPr>
        </a:p>
      </dgm:t>
    </dgm:pt>
    <dgm:pt modelId="{9DD225EF-B619-44CE-8DFD-A8F68B50C4B9}" type="parTrans" cxnId="{A4FE3A7B-53B1-420C-B9A6-D56A3E3FF1C5}">
      <dgm:prSet/>
      <dgm:spPr/>
      <dgm:t>
        <a:bodyPr/>
        <a:lstStyle/>
        <a:p>
          <a:endParaRPr lang="ru-RU"/>
        </a:p>
      </dgm:t>
    </dgm:pt>
    <dgm:pt modelId="{0D657DE1-9168-4829-964F-2A55900F1D2E}" type="sibTrans" cxnId="{A4FE3A7B-53B1-420C-B9A6-D56A3E3FF1C5}">
      <dgm:prSet/>
      <dgm:spPr/>
      <dgm:t>
        <a:bodyPr/>
        <a:lstStyle/>
        <a:p>
          <a:endParaRPr lang="ru-RU"/>
        </a:p>
      </dgm:t>
    </dgm:pt>
    <dgm:pt modelId="{9F832E7C-C917-4CE2-BAB8-DCE6243A6C0E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2000" dirty="0" smtClean="0">
              <a:solidFill>
                <a:srgbClr val="3971B4"/>
              </a:solidFill>
            </a:rPr>
            <a:t>41,4 </a:t>
          </a:r>
          <a:r>
            <a:rPr lang="ru-RU" sz="2000" dirty="0" err="1" smtClean="0">
              <a:solidFill>
                <a:srgbClr val="3971B4"/>
              </a:solidFill>
            </a:rPr>
            <a:t>млрд.руб</a:t>
          </a:r>
          <a:r>
            <a:rPr lang="ru-RU" sz="2000" dirty="0" smtClean="0">
              <a:solidFill>
                <a:srgbClr val="3971B4"/>
              </a:solidFill>
            </a:rPr>
            <a:t>. </a:t>
          </a:r>
        </a:p>
        <a:p>
          <a:r>
            <a:rPr lang="ru-RU" sz="2000" dirty="0" smtClean="0">
              <a:solidFill>
                <a:srgbClr val="3971B4"/>
              </a:solidFill>
            </a:rPr>
            <a:t>Бюджеты государственных внебюджетных фондов</a:t>
          </a:r>
          <a:endParaRPr lang="ru-RU" sz="2000" dirty="0">
            <a:solidFill>
              <a:srgbClr val="3971B4"/>
            </a:solidFill>
          </a:endParaRPr>
        </a:p>
      </dgm:t>
    </dgm:pt>
    <dgm:pt modelId="{266F3FBC-D687-41DA-B21D-08C22492C188}" type="parTrans" cxnId="{29DA5FC0-CC1D-456A-B475-FE35B45FB7FF}">
      <dgm:prSet/>
      <dgm:spPr/>
      <dgm:t>
        <a:bodyPr/>
        <a:lstStyle/>
        <a:p>
          <a:endParaRPr lang="ru-RU"/>
        </a:p>
      </dgm:t>
    </dgm:pt>
    <dgm:pt modelId="{36FCE0B7-E8C8-43E4-BDCE-A2F11BF11AAD}" type="sibTrans" cxnId="{29DA5FC0-CC1D-456A-B475-FE35B45FB7FF}">
      <dgm:prSet/>
      <dgm:spPr/>
      <dgm:t>
        <a:bodyPr/>
        <a:lstStyle/>
        <a:p>
          <a:endParaRPr lang="ru-RU"/>
        </a:p>
      </dgm:t>
    </dgm:pt>
    <dgm:pt modelId="{C9B85B5C-6D04-45D9-AE84-25CB7D02E14F}" type="pres">
      <dgm:prSet presAssocID="{0E98501D-1CD6-49D3-BAA3-BC050A7D197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AAFD65-953E-4104-9431-4139F84B48A9}" type="pres">
      <dgm:prSet presAssocID="{86C1DF8B-B266-442D-9CB2-55FC7A402F91}" presName="root1" presStyleCnt="0"/>
      <dgm:spPr/>
    </dgm:pt>
    <dgm:pt modelId="{556D507D-75DF-49AF-A261-F616618526B0}" type="pres">
      <dgm:prSet presAssocID="{86C1DF8B-B266-442D-9CB2-55FC7A402F91}" presName="LevelOneTextNode" presStyleLbl="node0" presStyleIdx="0" presStyleCnt="1" custLinFactNeighborX="16" custLinFactNeighborY="-87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E36E29-4A26-46D9-8D89-0D4DCC193D73}" type="pres">
      <dgm:prSet presAssocID="{86C1DF8B-B266-442D-9CB2-55FC7A402F91}" presName="level2hierChild" presStyleCnt="0"/>
      <dgm:spPr/>
    </dgm:pt>
    <dgm:pt modelId="{6C6F325E-BEB9-4E88-AF48-84640779F6F8}" type="pres">
      <dgm:prSet presAssocID="{5357D50E-957A-40C7-BF8F-CB110540F2DC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A5DA16A9-67FA-4D75-8973-061171F40A1F}" type="pres">
      <dgm:prSet presAssocID="{5357D50E-957A-40C7-BF8F-CB110540F2DC}" presName="connTx" presStyleLbl="parChTrans1D2" presStyleIdx="0" presStyleCnt="2"/>
      <dgm:spPr/>
      <dgm:t>
        <a:bodyPr/>
        <a:lstStyle/>
        <a:p>
          <a:endParaRPr lang="ru-RU"/>
        </a:p>
      </dgm:t>
    </dgm:pt>
    <dgm:pt modelId="{FA5F514C-635D-41F3-8751-B91EFFFA1BF3}" type="pres">
      <dgm:prSet presAssocID="{28FF381B-3E61-421F-AA88-58F88F3C229F}" presName="root2" presStyleCnt="0"/>
      <dgm:spPr/>
    </dgm:pt>
    <dgm:pt modelId="{F02E237E-4095-466B-9C7B-B056DA9F524D}" type="pres">
      <dgm:prSet presAssocID="{28FF381B-3E61-421F-AA88-58F88F3C229F}" presName="LevelTwoTextNode" presStyleLbl="node2" presStyleIdx="0" presStyleCnt="2" custLinFactNeighborX="-9659" custLinFactNeighborY="-962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3C253E-EA5D-41E9-AB27-5BCD3C74D50F}" type="pres">
      <dgm:prSet presAssocID="{28FF381B-3E61-421F-AA88-58F88F3C229F}" presName="level3hierChild" presStyleCnt="0"/>
      <dgm:spPr/>
    </dgm:pt>
    <dgm:pt modelId="{A9408932-B7A6-47E7-8077-CF9CB3B8E872}" type="pres">
      <dgm:prSet presAssocID="{494E12C0-A14F-4E4C-818F-A9FF2E72AD90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57EC3089-682A-4E73-830B-CDEF6E9BAFEA}" type="pres">
      <dgm:prSet presAssocID="{494E12C0-A14F-4E4C-818F-A9FF2E72AD90}" presName="connTx" presStyleLbl="parChTrans1D3" presStyleIdx="0" presStyleCnt="4"/>
      <dgm:spPr/>
      <dgm:t>
        <a:bodyPr/>
        <a:lstStyle/>
        <a:p>
          <a:endParaRPr lang="ru-RU"/>
        </a:p>
      </dgm:t>
    </dgm:pt>
    <dgm:pt modelId="{1A9DBDCC-2DB9-4D4C-AA38-F605034A39AA}" type="pres">
      <dgm:prSet presAssocID="{66D408BC-DC31-450A-93E7-568F1EEFD8FE}" presName="root2" presStyleCnt="0"/>
      <dgm:spPr/>
    </dgm:pt>
    <dgm:pt modelId="{4DC15A2A-CF7C-42F8-B8C6-55E35327880A}" type="pres">
      <dgm:prSet presAssocID="{66D408BC-DC31-450A-93E7-568F1EEFD8FE}" presName="LevelTwoTextNode" presStyleLbl="node3" presStyleIdx="0" presStyleCnt="4" custScaleX="131420" custScaleY="61220" custLinFactNeighborX="10453" custLinFactNeighborY="-91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AB2706-56FA-43B7-949E-8FD00ADBAF2A}" type="pres">
      <dgm:prSet presAssocID="{66D408BC-DC31-450A-93E7-568F1EEFD8FE}" presName="level3hierChild" presStyleCnt="0"/>
      <dgm:spPr/>
    </dgm:pt>
    <dgm:pt modelId="{6967A878-C566-4E18-8C60-C111102FE7F4}" type="pres">
      <dgm:prSet presAssocID="{31EC0474-11FA-40C7-BA88-ECB4DC0E31B8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64C138CF-2271-415D-893B-1681A4567D43}" type="pres">
      <dgm:prSet presAssocID="{31EC0474-11FA-40C7-BA88-ECB4DC0E31B8}" presName="connTx" presStyleLbl="parChTrans1D3" presStyleIdx="1" presStyleCnt="4"/>
      <dgm:spPr/>
      <dgm:t>
        <a:bodyPr/>
        <a:lstStyle/>
        <a:p>
          <a:endParaRPr lang="ru-RU"/>
        </a:p>
      </dgm:t>
    </dgm:pt>
    <dgm:pt modelId="{564CE8E7-96E4-44F6-9727-5CA55478906C}" type="pres">
      <dgm:prSet presAssocID="{6C4E71D6-CE09-4827-9970-C00B3744DEC1}" presName="root2" presStyleCnt="0"/>
      <dgm:spPr/>
    </dgm:pt>
    <dgm:pt modelId="{FC0C59FC-7C66-4709-8195-234FF2226735}" type="pres">
      <dgm:prSet presAssocID="{6C4E71D6-CE09-4827-9970-C00B3744DEC1}" presName="LevelTwoTextNode" presStyleLbl="node3" presStyleIdx="1" presStyleCnt="4" custScaleX="132137" custScaleY="59432" custLinFactNeighborX="2289" custLinFactNeighborY="-158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A2F805-7F59-4DE8-8385-36F711DB91B2}" type="pres">
      <dgm:prSet presAssocID="{6C4E71D6-CE09-4827-9970-C00B3744DEC1}" presName="level3hierChild" presStyleCnt="0"/>
      <dgm:spPr/>
    </dgm:pt>
    <dgm:pt modelId="{5A7EEB60-A6DF-4A6B-B31A-0A923547C02A}" type="pres">
      <dgm:prSet presAssocID="{9DD225EF-B619-44CE-8DFD-A8F68B50C4B9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4BF53EC1-B76C-43EA-BAE5-B5D8F3AB3121}" type="pres">
      <dgm:prSet presAssocID="{9DD225EF-B619-44CE-8DFD-A8F68B50C4B9}" presName="connTx" presStyleLbl="parChTrans1D3" presStyleIdx="2" presStyleCnt="4"/>
      <dgm:spPr/>
      <dgm:t>
        <a:bodyPr/>
        <a:lstStyle/>
        <a:p>
          <a:endParaRPr lang="ru-RU"/>
        </a:p>
      </dgm:t>
    </dgm:pt>
    <dgm:pt modelId="{1ADF1248-234A-4575-90FF-9A033C0D4823}" type="pres">
      <dgm:prSet presAssocID="{8555503E-DA77-45DD-BC9D-861EFF677532}" presName="root2" presStyleCnt="0"/>
      <dgm:spPr/>
    </dgm:pt>
    <dgm:pt modelId="{5621D4CD-D8A2-4A58-8A41-619C365D854C}" type="pres">
      <dgm:prSet presAssocID="{8555503E-DA77-45DD-BC9D-861EFF677532}" presName="LevelTwoTextNode" presStyleLbl="node3" presStyleIdx="2" presStyleCnt="4" custScaleX="132417" custScaleY="56351" custLinFactNeighborX="2009" custLinFactNeighborY="-212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ADEBC3-6355-4F93-8060-1B7F212BFC3E}" type="pres">
      <dgm:prSet presAssocID="{8555503E-DA77-45DD-BC9D-861EFF677532}" presName="level3hierChild" presStyleCnt="0"/>
      <dgm:spPr/>
    </dgm:pt>
    <dgm:pt modelId="{3E348196-883C-4276-B78B-4B4880A344D0}" type="pres">
      <dgm:prSet presAssocID="{266F3FBC-D687-41DA-B21D-08C22492C188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F1E2CAE2-58DA-432F-9963-44BD8DA2F8FE}" type="pres">
      <dgm:prSet presAssocID="{266F3FBC-D687-41DA-B21D-08C22492C188}" presName="connTx" presStyleLbl="parChTrans1D3" presStyleIdx="3" presStyleCnt="4"/>
      <dgm:spPr/>
      <dgm:t>
        <a:bodyPr/>
        <a:lstStyle/>
        <a:p>
          <a:endParaRPr lang="ru-RU"/>
        </a:p>
      </dgm:t>
    </dgm:pt>
    <dgm:pt modelId="{9BD38BCB-8B86-45B1-8016-5C7C9A824F55}" type="pres">
      <dgm:prSet presAssocID="{9F832E7C-C917-4CE2-BAB8-DCE6243A6C0E}" presName="root2" presStyleCnt="0"/>
      <dgm:spPr/>
    </dgm:pt>
    <dgm:pt modelId="{1D5293B2-F977-43B8-AFD9-58E072556B50}" type="pres">
      <dgm:prSet presAssocID="{9F832E7C-C917-4CE2-BAB8-DCE6243A6C0E}" presName="LevelTwoTextNode" presStyleLbl="node3" presStyleIdx="3" presStyleCnt="4" custScaleX="132067" custScaleY="68250" custLinFactNeighborX="372" custLinFactNeighborY="-296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EEFC3D-D383-4EB7-A263-A2CE86483D6F}" type="pres">
      <dgm:prSet presAssocID="{9F832E7C-C917-4CE2-BAB8-DCE6243A6C0E}" presName="level3hierChild" presStyleCnt="0"/>
      <dgm:spPr/>
    </dgm:pt>
    <dgm:pt modelId="{B394289D-92F3-4BA0-8336-FD5A9E948264}" type="pres">
      <dgm:prSet presAssocID="{5CE9971F-0B8C-41F4-BC6E-B8CBA361289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E6B435C-FF72-4FAA-92D1-1F6E6B9E2D69}" type="pres">
      <dgm:prSet presAssocID="{5CE9971F-0B8C-41F4-BC6E-B8CBA361289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DE370843-8D68-4718-8791-692ED758021E}" type="pres">
      <dgm:prSet presAssocID="{24A3263C-882E-4EF3-AB3E-E0ECA9FE1CEB}" presName="root2" presStyleCnt="0"/>
      <dgm:spPr/>
    </dgm:pt>
    <dgm:pt modelId="{7333BF92-79ED-4DF4-BE6B-27BD68B46B95}" type="pres">
      <dgm:prSet presAssocID="{24A3263C-882E-4EF3-AB3E-E0ECA9FE1CEB}" presName="LevelTwoTextNode" presStyleLbl="node2" presStyleIdx="1" presStyleCnt="2" custLinFactNeighborX="-9540" custLinFactNeighborY="-613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E75AE2-2076-4683-81DE-6699E19A34A9}" type="pres">
      <dgm:prSet presAssocID="{24A3263C-882E-4EF3-AB3E-E0ECA9FE1CEB}" presName="level3hierChild" presStyleCnt="0"/>
      <dgm:spPr/>
    </dgm:pt>
  </dgm:ptLst>
  <dgm:cxnLst>
    <dgm:cxn modelId="{65D12C91-A897-4B73-BD38-00F43907FF84}" srcId="{86C1DF8B-B266-442D-9CB2-55FC7A402F91}" destId="{24A3263C-882E-4EF3-AB3E-E0ECA9FE1CEB}" srcOrd="1" destOrd="0" parTransId="{5CE9971F-0B8C-41F4-BC6E-B8CBA3612894}" sibTransId="{03536A07-E93F-49FB-91E0-9AD6E6FFE1DE}"/>
    <dgm:cxn modelId="{3F0D7246-454D-4F21-B6EB-1F1366F1BCE8}" srcId="{28FF381B-3E61-421F-AA88-58F88F3C229F}" destId="{6C4E71D6-CE09-4827-9970-C00B3744DEC1}" srcOrd="1" destOrd="0" parTransId="{31EC0474-11FA-40C7-BA88-ECB4DC0E31B8}" sibTransId="{01F5573E-7890-436F-9EE5-DC2DC40084A8}"/>
    <dgm:cxn modelId="{7506DC00-8FAD-4A60-BDDB-CF84A54B99B5}" type="presOf" srcId="{494E12C0-A14F-4E4C-818F-A9FF2E72AD90}" destId="{A9408932-B7A6-47E7-8077-CF9CB3B8E872}" srcOrd="0" destOrd="0" presId="urn:microsoft.com/office/officeart/2005/8/layout/hierarchy2"/>
    <dgm:cxn modelId="{376C757C-22C2-4FC8-BADC-B2B37A964FCC}" type="presOf" srcId="{24A3263C-882E-4EF3-AB3E-E0ECA9FE1CEB}" destId="{7333BF92-79ED-4DF4-BE6B-27BD68B46B95}" srcOrd="0" destOrd="0" presId="urn:microsoft.com/office/officeart/2005/8/layout/hierarchy2"/>
    <dgm:cxn modelId="{CF3E0E8A-0818-41EA-9E3E-D5115541B024}" srcId="{86C1DF8B-B266-442D-9CB2-55FC7A402F91}" destId="{28FF381B-3E61-421F-AA88-58F88F3C229F}" srcOrd="0" destOrd="0" parTransId="{5357D50E-957A-40C7-BF8F-CB110540F2DC}" sibTransId="{3C147677-EFA7-4923-A52D-3F70811925F1}"/>
    <dgm:cxn modelId="{6343D875-D919-4B72-891D-E715A9EF8C81}" type="presOf" srcId="{266F3FBC-D687-41DA-B21D-08C22492C188}" destId="{3E348196-883C-4276-B78B-4B4880A344D0}" srcOrd="0" destOrd="0" presId="urn:microsoft.com/office/officeart/2005/8/layout/hierarchy2"/>
    <dgm:cxn modelId="{4B08F6BE-0BA2-4014-A782-E0A9AC1CA5FF}" srcId="{0E98501D-1CD6-49D3-BAA3-BC050A7D1971}" destId="{86C1DF8B-B266-442D-9CB2-55FC7A402F91}" srcOrd="0" destOrd="0" parTransId="{F8EDE4B3-3601-4AA3-8E9C-D50F25CEBC28}" sibTransId="{88C03D2A-481E-48F2-A2C6-06EE074E3415}"/>
    <dgm:cxn modelId="{8F899757-B478-414A-A5CC-F60161E8D7EF}" type="presOf" srcId="{8555503E-DA77-45DD-BC9D-861EFF677532}" destId="{5621D4CD-D8A2-4A58-8A41-619C365D854C}" srcOrd="0" destOrd="0" presId="urn:microsoft.com/office/officeart/2005/8/layout/hierarchy2"/>
    <dgm:cxn modelId="{FD24ABB4-50B5-4E5B-B152-9848468616A1}" type="presOf" srcId="{5CE9971F-0B8C-41F4-BC6E-B8CBA3612894}" destId="{5E6B435C-FF72-4FAA-92D1-1F6E6B9E2D69}" srcOrd="1" destOrd="0" presId="urn:microsoft.com/office/officeart/2005/8/layout/hierarchy2"/>
    <dgm:cxn modelId="{95401629-88A1-45FC-BD90-DEB63C3E96B3}" type="presOf" srcId="{266F3FBC-D687-41DA-B21D-08C22492C188}" destId="{F1E2CAE2-58DA-432F-9963-44BD8DA2F8FE}" srcOrd="1" destOrd="0" presId="urn:microsoft.com/office/officeart/2005/8/layout/hierarchy2"/>
    <dgm:cxn modelId="{61895349-57CF-40D7-9199-6C5FB8403039}" type="presOf" srcId="{5357D50E-957A-40C7-BF8F-CB110540F2DC}" destId="{6C6F325E-BEB9-4E88-AF48-84640779F6F8}" srcOrd="0" destOrd="0" presId="urn:microsoft.com/office/officeart/2005/8/layout/hierarchy2"/>
    <dgm:cxn modelId="{53059595-C288-45E2-99E7-3995B1CF8656}" type="presOf" srcId="{28FF381B-3E61-421F-AA88-58F88F3C229F}" destId="{F02E237E-4095-466B-9C7B-B056DA9F524D}" srcOrd="0" destOrd="0" presId="urn:microsoft.com/office/officeart/2005/8/layout/hierarchy2"/>
    <dgm:cxn modelId="{A3A1AF22-18EC-4B50-843F-A63FF72358D7}" type="presOf" srcId="{31EC0474-11FA-40C7-BA88-ECB4DC0E31B8}" destId="{64C138CF-2271-415D-893B-1681A4567D43}" srcOrd="1" destOrd="0" presId="urn:microsoft.com/office/officeart/2005/8/layout/hierarchy2"/>
    <dgm:cxn modelId="{032E5956-7187-45FA-B191-3EF1AF1D937E}" type="presOf" srcId="{66D408BC-DC31-450A-93E7-568F1EEFD8FE}" destId="{4DC15A2A-CF7C-42F8-B8C6-55E35327880A}" srcOrd="0" destOrd="0" presId="urn:microsoft.com/office/officeart/2005/8/layout/hierarchy2"/>
    <dgm:cxn modelId="{5CE85785-EB1D-4A08-8F93-ACAC4DA2E11C}" type="presOf" srcId="{86C1DF8B-B266-442D-9CB2-55FC7A402F91}" destId="{556D507D-75DF-49AF-A261-F616618526B0}" srcOrd="0" destOrd="0" presId="urn:microsoft.com/office/officeart/2005/8/layout/hierarchy2"/>
    <dgm:cxn modelId="{63B26BED-9646-4AEB-A8C4-5547E33A149F}" type="presOf" srcId="{9F832E7C-C917-4CE2-BAB8-DCE6243A6C0E}" destId="{1D5293B2-F977-43B8-AFD9-58E072556B50}" srcOrd="0" destOrd="0" presId="urn:microsoft.com/office/officeart/2005/8/layout/hierarchy2"/>
    <dgm:cxn modelId="{A4FE3A7B-53B1-420C-B9A6-D56A3E3FF1C5}" srcId="{28FF381B-3E61-421F-AA88-58F88F3C229F}" destId="{8555503E-DA77-45DD-BC9D-861EFF677532}" srcOrd="2" destOrd="0" parTransId="{9DD225EF-B619-44CE-8DFD-A8F68B50C4B9}" sibTransId="{0D657DE1-9168-4829-964F-2A55900F1D2E}"/>
    <dgm:cxn modelId="{B0E904FC-192E-442F-A38A-AFA82BBB5DAB}" type="presOf" srcId="{5CE9971F-0B8C-41F4-BC6E-B8CBA3612894}" destId="{B394289D-92F3-4BA0-8336-FD5A9E948264}" srcOrd="0" destOrd="0" presId="urn:microsoft.com/office/officeart/2005/8/layout/hierarchy2"/>
    <dgm:cxn modelId="{C30A046E-E1BF-46C5-8EFA-466426753CBE}" type="presOf" srcId="{0E98501D-1CD6-49D3-BAA3-BC050A7D1971}" destId="{C9B85B5C-6D04-45D9-AE84-25CB7D02E14F}" srcOrd="0" destOrd="0" presId="urn:microsoft.com/office/officeart/2005/8/layout/hierarchy2"/>
    <dgm:cxn modelId="{A4F864C1-CCCD-417A-827A-89DE1FA69E23}" srcId="{28FF381B-3E61-421F-AA88-58F88F3C229F}" destId="{66D408BC-DC31-450A-93E7-568F1EEFD8FE}" srcOrd="0" destOrd="0" parTransId="{494E12C0-A14F-4E4C-818F-A9FF2E72AD90}" sibTransId="{8F9079FF-0233-49A5-83CE-5B1EEB7C53D0}"/>
    <dgm:cxn modelId="{1DEC61A6-2AEB-4012-ABEB-25B2C009CE83}" type="presOf" srcId="{9DD225EF-B619-44CE-8DFD-A8F68B50C4B9}" destId="{5A7EEB60-A6DF-4A6B-B31A-0A923547C02A}" srcOrd="0" destOrd="0" presId="urn:microsoft.com/office/officeart/2005/8/layout/hierarchy2"/>
    <dgm:cxn modelId="{6D1315A0-134A-475E-9FEF-D5D9E064FEF4}" type="presOf" srcId="{5357D50E-957A-40C7-BF8F-CB110540F2DC}" destId="{A5DA16A9-67FA-4D75-8973-061171F40A1F}" srcOrd="1" destOrd="0" presId="urn:microsoft.com/office/officeart/2005/8/layout/hierarchy2"/>
    <dgm:cxn modelId="{44174D77-8488-4CB2-86CF-8450BF5A3ADD}" type="presOf" srcId="{31EC0474-11FA-40C7-BA88-ECB4DC0E31B8}" destId="{6967A878-C566-4E18-8C60-C111102FE7F4}" srcOrd="0" destOrd="0" presId="urn:microsoft.com/office/officeart/2005/8/layout/hierarchy2"/>
    <dgm:cxn modelId="{CDFD55E3-8F65-4A81-8949-05ED1F08EBED}" type="presOf" srcId="{494E12C0-A14F-4E4C-818F-A9FF2E72AD90}" destId="{57EC3089-682A-4E73-830B-CDEF6E9BAFEA}" srcOrd="1" destOrd="0" presId="urn:microsoft.com/office/officeart/2005/8/layout/hierarchy2"/>
    <dgm:cxn modelId="{DD39766C-1E62-4B3D-8A33-1240F915C118}" type="presOf" srcId="{6C4E71D6-CE09-4827-9970-C00B3744DEC1}" destId="{FC0C59FC-7C66-4709-8195-234FF2226735}" srcOrd="0" destOrd="0" presId="urn:microsoft.com/office/officeart/2005/8/layout/hierarchy2"/>
    <dgm:cxn modelId="{29DA5FC0-CC1D-456A-B475-FE35B45FB7FF}" srcId="{28FF381B-3E61-421F-AA88-58F88F3C229F}" destId="{9F832E7C-C917-4CE2-BAB8-DCE6243A6C0E}" srcOrd="3" destOrd="0" parTransId="{266F3FBC-D687-41DA-B21D-08C22492C188}" sibTransId="{36FCE0B7-E8C8-43E4-BDCE-A2F11BF11AAD}"/>
    <dgm:cxn modelId="{7BDFA6F9-78FF-4AA9-B3DD-44B8B7DA3F0E}" type="presOf" srcId="{9DD225EF-B619-44CE-8DFD-A8F68B50C4B9}" destId="{4BF53EC1-B76C-43EA-BAE5-B5D8F3AB3121}" srcOrd="1" destOrd="0" presId="urn:microsoft.com/office/officeart/2005/8/layout/hierarchy2"/>
    <dgm:cxn modelId="{F2228D0F-F248-46A2-BCDC-FE651F7E59BE}" type="presParOf" srcId="{C9B85B5C-6D04-45D9-AE84-25CB7D02E14F}" destId="{3BAAFD65-953E-4104-9431-4139F84B48A9}" srcOrd="0" destOrd="0" presId="urn:microsoft.com/office/officeart/2005/8/layout/hierarchy2"/>
    <dgm:cxn modelId="{042289F0-E269-4675-876F-E1013182A598}" type="presParOf" srcId="{3BAAFD65-953E-4104-9431-4139F84B48A9}" destId="{556D507D-75DF-49AF-A261-F616618526B0}" srcOrd="0" destOrd="0" presId="urn:microsoft.com/office/officeart/2005/8/layout/hierarchy2"/>
    <dgm:cxn modelId="{A928917D-F7E9-4BFC-A700-502CAF98A8BD}" type="presParOf" srcId="{3BAAFD65-953E-4104-9431-4139F84B48A9}" destId="{BDE36E29-4A26-46D9-8D89-0D4DCC193D73}" srcOrd="1" destOrd="0" presId="urn:microsoft.com/office/officeart/2005/8/layout/hierarchy2"/>
    <dgm:cxn modelId="{CCBD1558-5724-44A5-8D65-3915C64ADBA5}" type="presParOf" srcId="{BDE36E29-4A26-46D9-8D89-0D4DCC193D73}" destId="{6C6F325E-BEB9-4E88-AF48-84640779F6F8}" srcOrd="0" destOrd="0" presId="urn:microsoft.com/office/officeart/2005/8/layout/hierarchy2"/>
    <dgm:cxn modelId="{175ACC15-7FAF-4345-9298-E29ABD517C3C}" type="presParOf" srcId="{6C6F325E-BEB9-4E88-AF48-84640779F6F8}" destId="{A5DA16A9-67FA-4D75-8973-061171F40A1F}" srcOrd="0" destOrd="0" presId="urn:microsoft.com/office/officeart/2005/8/layout/hierarchy2"/>
    <dgm:cxn modelId="{48A61C5C-DDE6-43A5-935D-1B00B2452A7B}" type="presParOf" srcId="{BDE36E29-4A26-46D9-8D89-0D4DCC193D73}" destId="{FA5F514C-635D-41F3-8751-B91EFFFA1BF3}" srcOrd="1" destOrd="0" presId="urn:microsoft.com/office/officeart/2005/8/layout/hierarchy2"/>
    <dgm:cxn modelId="{CB10E9A3-C170-472B-83AF-E25CE994714C}" type="presParOf" srcId="{FA5F514C-635D-41F3-8751-B91EFFFA1BF3}" destId="{F02E237E-4095-466B-9C7B-B056DA9F524D}" srcOrd="0" destOrd="0" presId="urn:microsoft.com/office/officeart/2005/8/layout/hierarchy2"/>
    <dgm:cxn modelId="{8E3FC113-DEBD-4908-85A5-763CF9CCA5BC}" type="presParOf" srcId="{FA5F514C-635D-41F3-8751-B91EFFFA1BF3}" destId="{843C253E-EA5D-41E9-AB27-5BCD3C74D50F}" srcOrd="1" destOrd="0" presId="urn:microsoft.com/office/officeart/2005/8/layout/hierarchy2"/>
    <dgm:cxn modelId="{1745C806-E6E8-488C-98F2-AFE271DD0423}" type="presParOf" srcId="{843C253E-EA5D-41E9-AB27-5BCD3C74D50F}" destId="{A9408932-B7A6-47E7-8077-CF9CB3B8E872}" srcOrd="0" destOrd="0" presId="urn:microsoft.com/office/officeart/2005/8/layout/hierarchy2"/>
    <dgm:cxn modelId="{31AF7A55-A877-49C5-BB78-CF4AD27B623C}" type="presParOf" srcId="{A9408932-B7A6-47E7-8077-CF9CB3B8E872}" destId="{57EC3089-682A-4E73-830B-CDEF6E9BAFEA}" srcOrd="0" destOrd="0" presId="urn:microsoft.com/office/officeart/2005/8/layout/hierarchy2"/>
    <dgm:cxn modelId="{113BFB18-C969-49E2-9495-4B65B67111F6}" type="presParOf" srcId="{843C253E-EA5D-41E9-AB27-5BCD3C74D50F}" destId="{1A9DBDCC-2DB9-4D4C-AA38-F605034A39AA}" srcOrd="1" destOrd="0" presId="urn:microsoft.com/office/officeart/2005/8/layout/hierarchy2"/>
    <dgm:cxn modelId="{5DCB069A-FB8C-42CE-AFD6-833B6F88938C}" type="presParOf" srcId="{1A9DBDCC-2DB9-4D4C-AA38-F605034A39AA}" destId="{4DC15A2A-CF7C-42F8-B8C6-55E35327880A}" srcOrd="0" destOrd="0" presId="urn:microsoft.com/office/officeart/2005/8/layout/hierarchy2"/>
    <dgm:cxn modelId="{21247BB4-EBA9-4089-B849-9596568370AA}" type="presParOf" srcId="{1A9DBDCC-2DB9-4D4C-AA38-F605034A39AA}" destId="{FEAB2706-56FA-43B7-949E-8FD00ADBAF2A}" srcOrd="1" destOrd="0" presId="urn:microsoft.com/office/officeart/2005/8/layout/hierarchy2"/>
    <dgm:cxn modelId="{2B4F1B88-B852-40DE-9CC6-26C150361D16}" type="presParOf" srcId="{843C253E-EA5D-41E9-AB27-5BCD3C74D50F}" destId="{6967A878-C566-4E18-8C60-C111102FE7F4}" srcOrd="2" destOrd="0" presId="urn:microsoft.com/office/officeart/2005/8/layout/hierarchy2"/>
    <dgm:cxn modelId="{CF38A67A-75A2-4DDE-89B4-1E10EB78C919}" type="presParOf" srcId="{6967A878-C566-4E18-8C60-C111102FE7F4}" destId="{64C138CF-2271-415D-893B-1681A4567D43}" srcOrd="0" destOrd="0" presId="urn:microsoft.com/office/officeart/2005/8/layout/hierarchy2"/>
    <dgm:cxn modelId="{9AB7E097-0EBF-414D-B4BE-DCA0A72BBAE6}" type="presParOf" srcId="{843C253E-EA5D-41E9-AB27-5BCD3C74D50F}" destId="{564CE8E7-96E4-44F6-9727-5CA55478906C}" srcOrd="3" destOrd="0" presId="urn:microsoft.com/office/officeart/2005/8/layout/hierarchy2"/>
    <dgm:cxn modelId="{0916C131-7BDF-4DB4-9EF1-CBFE331F9323}" type="presParOf" srcId="{564CE8E7-96E4-44F6-9727-5CA55478906C}" destId="{FC0C59FC-7C66-4709-8195-234FF2226735}" srcOrd="0" destOrd="0" presId="urn:microsoft.com/office/officeart/2005/8/layout/hierarchy2"/>
    <dgm:cxn modelId="{0C93896B-2C7F-4601-A72E-2D0F7F42EC49}" type="presParOf" srcId="{564CE8E7-96E4-44F6-9727-5CA55478906C}" destId="{09A2F805-7F59-4DE8-8385-36F711DB91B2}" srcOrd="1" destOrd="0" presId="urn:microsoft.com/office/officeart/2005/8/layout/hierarchy2"/>
    <dgm:cxn modelId="{360476F5-BB13-4E11-AB9C-B8FD3DA05EF0}" type="presParOf" srcId="{843C253E-EA5D-41E9-AB27-5BCD3C74D50F}" destId="{5A7EEB60-A6DF-4A6B-B31A-0A923547C02A}" srcOrd="4" destOrd="0" presId="urn:microsoft.com/office/officeart/2005/8/layout/hierarchy2"/>
    <dgm:cxn modelId="{D6C34E53-AF31-4A1A-8131-CA7E1B969053}" type="presParOf" srcId="{5A7EEB60-A6DF-4A6B-B31A-0A923547C02A}" destId="{4BF53EC1-B76C-43EA-BAE5-B5D8F3AB3121}" srcOrd="0" destOrd="0" presId="urn:microsoft.com/office/officeart/2005/8/layout/hierarchy2"/>
    <dgm:cxn modelId="{5739AD9A-FDBB-4880-AAF1-6CB23AF71461}" type="presParOf" srcId="{843C253E-EA5D-41E9-AB27-5BCD3C74D50F}" destId="{1ADF1248-234A-4575-90FF-9A033C0D4823}" srcOrd="5" destOrd="0" presId="urn:microsoft.com/office/officeart/2005/8/layout/hierarchy2"/>
    <dgm:cxn modelId="{572DB74B-ED47-4BDB-BEAF-2909D602E7B3}" type="presParOf" srcId="{1ADF1248-234A-4575-90FF-9A033C0D4823}" destId="{5621D4CD-D8A2-4A58-8A41-619C365D854C}" srcOrd="0" destOrd="0" presId="urn:microsoft.com/office/officeart/2005/8/layout/hierarchy2"/>
    <dgm:cxn modelId="{3981CB77-FB5D-47DE-BE63-6EBCD5574000}" type="presParOf" srcId="{1ADF1248-234A-4575-90FF-9A033C0D4823}" destId="{3BADEBC3-6355-4F93-8060-1B7F212BFC3E}" srcOrd="1" destOrd="0" presId="urn:microsoft.com/office/officeart/2005/8/layout/hierarchy2"/>
    <dgm:cxn modelId="{AE853DA1-7772-476E-BD0B-64DEE8058489}" type="presParOf" srcId="{843C253E-EA5D-41E9-AB27-5BCD3C74D50F}" destId="{3E348196-883C-4276-B78B-4B4880A344D0}" srcOrd="6" destOrd="0" presId="urn:microsoft.com/office/officeart/2005/8/layout/hierarchy2"/>
    <dgm:cxn modelId="{FDE95110-0450-4E52-ADE1-AE67DC61D568}" type="presParOf" srcId="{3E348196-883C-4276-B78B-4B4880A344D0}" destId="{F1E2CAE2-58DA-432F-9963-44BD8DA2F8FE}" srcOrd="0" destOrd="0" presId="urn:microsoft.com/office/officeart/2005/8/layout/hierarchy2"/>
    <dgm:cxn modelId="{0B85D7C0-428F-4D04-9620-27788FC36B20}" type="presParOf" srcId="{843C253E-EA5D-41E9-AB27-5BCD3C74D50F}" destId="{9BD38BCB-8B86-45B1-8016-5C7C9A824F55}" srcOrd="7" destOrd="0" presId="urn:microsoft.com/office/officeart/2005/8/layout/hierarchy2"/>
    <dgm:cxn modelId="{4A20460F-2642-469F-A427-55A73EDB6294}" type="presParOf" srcId="{9BD38BCB-8B86-45B1-8016-5C7C9A824F55}" destId="{1D5293B2-F977-43B8-AFD9-58E072556B50}" srcOrd="0" destOrd="0" presId="urn:microsoft.com/office/officeart/2005/8/layout/hierarchy2"/>
    <dgm:cxn modelId="{30224073-B9BB-430D-9D01-386CC6732D26}" type="presParOf" srcId="{9BD38BCB-8B86-45B1-8016-5C7C9A824F55}" destId="{A4EEFC3D-D383-4EB7-A263-A2CE86483D6F}" srcOrd="1" destOrd="0" presId="urn:microsoft.com/office/officeart/2005/8/layout/hierarchy2"/>
    <dgm:cxn modelId="{AB8C8B3E-3E72-4ED4-8EFA-03DF91576F2E}" type="presParOf" srcId="{BDE36E29-4A26-46D9-8D89-0D4DCC193D73}" destId="{B394289D-92F3-4BA0-8336-FD5A9E948264}" srcOrd="2" destOrd="0" presId="urn:microsoft.com/office/officeart/2005/8/layout/hierarchy2"/>
    <dgm:cxn modelId="{A44BDB93-DD71-4973-A1A9-791E95BD8F43}" type="presParOf" srcId="{B394289D-92F3-4BA0-8336-FD5A9E948264}" destId="{5E6B435C-FF72-4FAA-92D1-1F6E6B9E2D69}" srcOrd="0" destOrd="0" presId="urn:microsoft.com/office/officeart/2005/8/layout/hierarchy2"/>
    <dgm:cxn modelId="{D3491101-BE25-4D75-9321-9FADA6EEA104}" type="presParOf" srcId="{BDE36E29-4A26-46D9-8D89-0D4DCC193D73}" destId="{DE370843-8D68-4718-8791-692ED758021E}" srcOrd="3" destOrd="0" presId="urn:microsoft.com/office/officeart/2005/8/layout/hierarchy2"/>
    <dgm:cxn modelId="{78A6B8FC-A673-472F-B4AC-FE099FDAE98D}" type="presParOf" srcId="{DE370843-8D68-4718-8791-692ED758021E}" destId="{7333BF92-79ED-4DF4-BE6B-27BD68B46B95}" srcOrd="0" destOrd="0" presId="urn:microsoft.com/office/officeart/2005/8/layout/hierarchy2"/>
    <dgm:cxn modelId="{CB243A4B-53BC-47C7-917C-1DE57C64AD7C}" type="presParOf" srcId="{DE370843-8D68-4718-8791-692ED758021E}" destId="{DAE75AE2-2076-4683-81DE-6699E19A34A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E155A-EAD7-4850-971A-6D4D2E96F4C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CF8048-7902-4100-B96B-3703AD45ECA4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 smtClean="0"/>
            <a:t>Поступило 412</a:t>
          </a:r>
          <a:endParaRPr lang="ru-RU" dirty="0"/>
        </a:p>
      </dgm:t>
    </dgm:pt>
    <dgm:pt modelId="{49BE9078-FBF2-43A8-86B3-78AD7A420391}" type="parTrans" cxnId="{EF53D73F-5B12-4EF9-A823-A04FFAB0BCB5}">
      <dgm:prSet/>
      <dgm:spPr/>
      <dgm:t>
        <a:bodyPr/>
        <a:lstStyle/>
        <a:p>
          <a:endParaRPr lang="ru-RU"/>
        </a:p>
      </dgm:t>
    </dgm:pt>
    <dgm:pt modelId="{0472CB49-52CE-4078-82B2-294486F7DBA4}" type="sibTrans" cxnId="{EF53D73F-5B12-4EF9-A823-A04FFAB0BCB5}">
      <dgm:prSet/>
      <dgm:spPr/>
      <dgm:t>
        <a:bodyPr/>
        <a:lstStyle/>
        <a:p>
          <a:endParaRPr lang="ru-RU"/>
        </a:p>
      </dgm:t>
    </dgm:pt>
    <dgm:pt modelId="{D2E60115-B8F4-4420-8D8B-2A84A7A5345F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Исполнено 439 (79%)</a:t>
          </a:r>
          <a:endParaRPr lang="ru-RU" dirty="0"/>
        </a:p>
      </dgm:t>
    </dgm:pt>
    <dgm:pt modelId="{2067C1BB-1D17-4DA4-A453-80CB9F823211}" type="parTrans" cxnId="{D2ADB31D-F6DA-4E1C-AFED-E8E663E7C8EB}">
      <dgm:prSet/>
      <dgm:spPr/>
      <dgm:t>
        <a:bodyPr/>
        <a:lstStyle/>
        <a:p>
          <a:endParaRPr lang="ru-RU"/>
        </a:p>
      </dgm:t>
    </dgm:pt>
    <dgm:pt modelId="{0BC9D609-44DD-4AD1-BA26-F06C153D25E6}" type="sibTrans" cxnId="{D2ADB31D-F6DA-4E1C-AFED-E8E663E7C8EB}">
      <dgm:prSet/>
      <dgm:spPr/>
      <dgm:t>
        <a:bodyPr/>
        <a:lstStyle/>
        <a:p>
          <a:endParaRPr lang="ru-RU"/>
        </a:p>
      </dgm:t>
    </dgm:pt>
    <dgm:pt modelId="{8A99FEF7-DD83-4050-9080-A9B499A06104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Возвращено 110 (19%)</a:t>
          </a:r>
          <a:endParaRPr lang="ru-RU" dirty="0"/>
        </a:p>
      </dgm:t>
    </dgm:pt>
    <dgm:pt modelId="{207BF850-B72E-4DC1-8D5B-9EF47096B744}" type="parTrans" cxnId="{131D3413-DC26-4646-9C24-788EF4CF39B4}">
      <dgm:prSet/>
      <dgm:spPr/>
      <dgm:t>
        <a:bodyPr/>
        <a:lstStyle/>
        <a:p>
          <a:endParaRPr lang="ru-RU"/>
        </a:p>
      </dgm:t>
    </dgm:pt>
    <dgm:pt modelId="{0DA8C076-9EB7-46F4-BDE7-5C4E5ABA17D5}" type="sibTrans" cxnId="{131D3413-DC26-4646-9C24-788EF4CF39B4}">
      <dgm:prSet/>
      <dgm:spPr/>
      <dgm:t>
        <a:bodyPr/>
        <a:lstStyle/>
        <a:p>
          <a:endParaRPr lang="ru-RU"/>
        </a:p>
      </dgm:t>
    </dgm:pt>
    <dgm:pt modelId="{6FE6ABB6-530E-4665-80D9-2396EAC5A310}" type="pres">
      <dgm:prSet presAssocID="{D9CE155A-EAD7-4850-971A-6D4D2E96F4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A23F6B-5383-465F-B75F-3B3D78BA5B02}" type="pres">
      <dgm:prSet presAssocID="{66CF8048-7902-4100-B96B-3703AD45ECA4}" presName="root1" presStyleCnt="0"/>
      <dgm:spPr/>
    </dgm:pt>
    <dgm:pt modelId="{B666B302-4E3E-4553-906E-0551499F05B2}" type="pres">
      <dgm:prSet presAssocID="{66CF8048-7902-4100-B96B-3703AD45ECA4}" presName="LevelOneTextNode" presStyleLbl="node0" presStyleIdx="0" presStyleCnt="1" custLinFactNeighborX="-81473" custLinFactNeighborY="57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89997F-80A7-4FA6-BFA6-0FA9318C3872}" type="pres">
      <dgm:prSet presAssocID="{66CF8048-7902-4100-B96B-3703AD45ECA4}" presName="level2hierChild" presStyleCnt="0"/>
      <dgm:spPr/>
    </dgm:pt>
    <dgm:pt modelId="{80F2684F-E90A-46C3-B7DC-B0DB0CC6E07E}" type="pres">
      <dgm:prSet presAssocID="{2067C1BB-1D17-4DA4-A453-80CB9F823211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1BDF6485-8BA5-4F23-9ABB-5B3EA8EFED1A}" type="pres">
      <dgm:prSet presAssocID="{2067C1BB-1D17-4DA4-A453-80CB9F82321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9397871-493F-4F90-B30B-48472123C7F4}" type="pres">
      <dgm:prSet presAssocID="{D2E60115-B8F4-4420-8D8B-2A84A7A5345F}" presName="root2" presStyleCnt="0"/>
      <dgm:spPr/>
    </dgm:pt>
    <dgm:pt modelId="{C106B0A3-B32F-48F3-BFDC-1091BB37BA72}" type="pres">
      <dgm:prSet presAssocID="{D2E60115-B8F4-4420-8D8B-2A84A7A5345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FDF57F-01BD-4DA7-B35F-E88DAC1582DB}" type="pres">
      <dgm:prSet presAssocID="{D2E60115-B8F4-4420-8D8B-2A84A7A5345F}" presName="level3hierChild" presStyleCnt="0"/>
      <dgm:spPr/>
    </dgm:pt>
    <dgm:pt modelId="{DA921158-C269-4528-B256-15290F2DD74A}" type="pres">
      <dgm:prSet presAssocID="{207BF850-B72E-4DC1-8D5B-9EF47096B74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96D21B9-C6AD-4AD6-8551-C8E2A999442D}" type="pres">
      <dgm:prSet presAssocID="{207BF850-B72E-4DC1-8D5B-9EF47096B74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9729B1A-B1DB-4A05-B87D-5060810056AE}" type="pres">
      <dgm:prSet presAssocID="{8A99FEF7-DD83-4050-9080-A9B499A06104}" presName="root2" presStyleCnt="0"/>
      <dgm:spPr/>
    </dgm:pt>
    <dgm:pt modelId="{C29748B1-2315-4350-91FF-AA2EFFB61888}" type="pres">
      <dgm:prSet presAssocID="{8A99FEF7-DD83-4050-9080-A9B499A0610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4F8FFF-8935-4EAC-BBEF-BF4CEFB8C9E9}" type="pres">
      <dgm:prSet presAssocID="{8A99FEF7-DD83-4050-9080-A9B499A06104}" presName="level3hierChild" presStyleCnt="0"/>
      <dgm:spPr/>
    </dgm:pt>
  </dgm:ptLst>
  <dgm:cxnLst>
    <dgm:cxn modelId="{2C33110B-D2FF-4BAA-BFD4-FCD9E08AD5CF}" type="presOf" srcId="{2067C1BB-1D17-4DA4-A453-80CB9F823211}" destId="{1BDF6485-8BA5-4F23-9ABB-5B3EA8EFED1A}" srcOrd="1" destOrd="0" presId="urn:microsoft.com/office/officeart/2005/8/layout/hierarchy2"/>
    <dgm:cxn modelId="{7E84876F-AB3A-474E-945A-245A1E4CEDEA}" type="presOf" srcId="{D2E60115-B8F4-4420-8D8B-2A84A7A5345F}" destId="{C106B0A3-B32F-48F3-BFDC-1091BB37BA72}" srcOrd="0" destOrd="0" presId="urn:microsoft.com/office/officeart/2005/8/layout/hierarchy2"/>
    <dgm:cxn modelId="{131D3413-DC26-4646-9C24-788EF4CF39B4}" srcId="{66CF8048-7902-4100-B96B-3703AD45ECA4}" destId="{8A99FEF7-DD83-4050-9080-A9B499A06104}" srcOrd="1" destOrd="0" parTransId="{207BF850-B72E-4DC1-8D5B-9EF47096B744}" sibTransId="{0DA8C076-9EB7-46F4-BDE7-5C4E5ABA17D5}"/>
    <dgm:cxn modelId="{0C6FCF24-9E15-433C-AE4B-3C8F6FFB7D9D}" type="presOf" srcId="{8A99FEF7-DD83-4050-9080-A9B499A06104}" destId="{C29748B1-2315-4350-91FF-AA2EFFB61888}" srcOrd="0" destOrd="0" presId="urn:microsoft.com/office/officeart/2005/8/layout/hierarchy2"/>
    <dgm:cxn modelId="{D2ADB31D-F6DA-4E1C-AFED-E8E663E7C8EB}" srcId="{66CF8048-7902-4100-B96B-3703AD45ECA4}" destId="{D2E60115-B8F4-4420-8D8B-2A84A7A5345F}" srcOrd="0" destOrd="0" parTransId="{2067C1BB-1D17-4DA4-A453-80CB9F823211}" sibTransId="{0BC9D609-44DD-4AD1-BA26-F06C153D25E6}"/>
    <dgm:cxn modelId="{D05065E7-B5DD-4BDA-A96B-A8FFDA5BEE90}" type="presOf" srcId="{66CF8048-7902-4100-B96B-3703AD45ECA4}" destId="{B666B302-4E3E-4553-906E-0551499F05B2}" srcOrd="0" destOrd="0" presId="urn:microsoft.com/office/officeart/2005/8/layout/hierarchy2"/>
    <dgm:cxn modelId="{160A194E-ED03-46CA-BDEE-052DF3F8AF07}" type="presOf" srcId="{207BF850-B72E-4DC1-8D5B-9EF47096B744}" destId="{996D21B9-C6AD-4AD6-8551-C8E2A999442D}" srcOrd="1" destOrd="0" presId="urn:microsoft.com/office/officeart/2005/8/layout/hierarchy2"/>
    <dgm:cxn modelId="{A8C60AD6-3758-4521-84E9-00F434901E99}" type="presOf" srcId="{2067C1BB-1D17-4DA4-A453-80CB9F823211}" destId="{80F2684F-E90A-46C3-B7DC-B0DB0CC6E07E}" srcOrd="0" destOrd="0" presId="urn:microsoft.com/office/officeart/2005/8/layout/hierarchy2"/>
    <dgm:cxn modelId="{EF53D73F-5B12-4EF9-A823-A04FFAB0BCB5}" srcId="{D9CE155A-EAD7-4850-971A-6D4D2E96F4CC}" destId="{66CF8048-7902-4100-B96B-3703AD45ECA4}" srcOrd="0" destOrd="0" parTransId="{49BE9078-FBF2-43A8-86B3-78AD7A420391}" sibTransId="{0472CB49-52CE-4078-82B2-294486F7DBA4}"/>
    <dgm:cxn modelId="{DE1D5389-C56C-41DB-B1C0-C5FE67533D53}" type="presOf" srcId="{D9CE155A-EAD7-4850-971A-6D4D2E96F4CC}" destId="{6FE6ABB6-530E-4665-80D9-2396EAC5A310}" srcOrd="0" destOrd="0" presId="urn:microsoft.com/office/officeart/2005/8/layout/hierarchy2"/>
    <dgm:cxn modelId="{CE538C26-FF92-4EBB-9F81-F26B6E30E4ED}" type="presOf" srcId="{207BF850-B72E-4DC1-8D5B-9EF47096B744}" destId="{DA921158-C269-4528-B256-15290F2DD74A}" srcOrd="0" destOrd="0" presId="urn:microsoft.com/office/officeart/2005/8/layout/hierarchy2"/>
    <dgm:cxn modelId="{6292CFC8-0BE9-4A80-A534-367C84DB4D7D}" type="presParOf" srcId="{6FE6ABB6-530E-4665-80D9-2396EAC5A310}" destId="{F1A23F6B-5383-465F-B75F-3B3D78BA5B02}" srcOrd="0" destOrd="0" presId="urn:microsoft.com/office/officeart/2005/8/layout/hierarchy2"/>
    <dgm:cxn modelId="{45C2A531-6076-4C72-A8DF-0D5DC694AE22}" type="presParOf" srcId="{F1A23F6B-5383-465F-B75F-3B3D78BA5B02}" destId="{B666B302-4E3E-4553-906E-0551499F05B2}" srcOrd="0" destOrd="0" presId="urn:microsoft.com/office/officeart/2005/8/layout/hierarchy2"/>
    <dgm:cxn modelId="{2D0EC95C-5881-49B8-AF68-47B2F53A2ABE}" type="presParOf" srcId="{F1A23F6B-5383-465F-B75F-3B3D78BA5B02}" destId="{1E89997F-80A7-4FA6-BFA6-0FA9318C3872}" srcOrd="1" destOrd="0" presId="urn:microsoft.com/office/officeart/2005/8/layout/hierarchy2"/>
    <dgm:cxn modelId="{28965E8D-9753-455E-AE50-8C09FD5116E6}" type="presParOf" srcId="{1E89997F-80A7-4FA6-BFA6-0FA9318C3872}" destId="{80F2684F-E90A-46C3-B7DC-B0DB0CC6E07E}" srcOrd="0" destOrd="0" presId="urn:microsoft.com/office/officeart/2005/8/layout/hierarchy2"/>
    <dgm:cxn modelId="{9B69DE83-2802-41C1-9BDD-C32865A4A187}" type="presParOf" srcId="{80F2684F-E90A-46C3-B7DC-B0DB0CC6E07E}" destId="{1BDF6485-8BA5-4F23-9ABB-5B3EA8EFED1A}" srcOrd="0" destOrd="0" presId="urn:microsoft.com/office/officeart/2005/8/layout/hierarchy2"/>
    <dgm:cxn modelId="{70E8C3C7-7CE4-403F-8A70-F8E45040E37E}" type="presParOf" srcId="{1E89997F-80A7-4FA6-BFA6-0FA9318C3872}" destId="{29397871-493F-4F90-B30B-48472123C7F4}" srcOrd="1" destOrd="0" presId="urn:microsoft.com/office/officeart/2005/8/layout/hierarchy2"/>
    <dgm:cxn modelId="{DE18655C-499B-407D-8C5F-AFC2B72D5DA8}" type="presParOf" srcId="{29397871-493F-4F90-B30B-48472123C7F4}" destId="{C106B0A3-B32F-48F3-BFDC-1091BB37BA72}" srcOrd="0" destOrd="0" presId="urn:microsoft.com/office/officeart/2005/8/layout/hierarchy2"/>
    <dgm:cxn modelId="{7F7FEDA7-2B51-404F-9485-9A7650CA1DA1}" type="presParOf" srcId="{29397871-493F-4F90-B30B-48472123C7F4}" destId="{77FDF57F-01BD-4DA7-B35F-E88DAC1582DB}" srcOrd="1" destOrd="0" presId="urn:microsoft.com/office/officeart/2005/8/layout/hierarchy2"/>
    <dgm:cxn modelId="{32076FE8-840A-4DC7-A168-041435A40721}" type="presParOf" srcId="{1E89997F-80A7-4FA6-BFA6-0FA9318C3872}" destId="{DA921158-C269-4528-B256-15290F2DD74A}" srcOrd="2" destOrd="0" presId="urn:microsoft.com/office/officeart/2005/8/layout/hierarchy2"/>
    <dgm:cxn modelId="{1EB2BAA5-A1B6-4835-A49F-66B58B3AB931}" type="presParOf" srcId="{DA921158-C269-4528-B256-15290F2DD74A}" destId="{996D21B9-C6AD-4AD6-8551-C8E2A999442D}" srcOrd="0" destOrd="0" presId="urn:microsoft.com/office/officeart/2005/8/layout/hierarchy2"/>
    <dgm:cxn modelId="{87D96BD5-2893-4BE5-8EE2-71DC9E5957DC}" type="presParOf" srcId="{1E89997F-80A7-4FA6-BFA6-0FA9318C3872}" destId="{C9729B1A-B1DB-4A05-B87D-5060810056AE}" srcOrd="3" destOrd="0" presId="urn:microsoft.com/office/officeart/2005/8/layout/hierarchy2"/>
    <dgm:cxn modelId="{2DD2C8C6-E1D8-4522-B8CA-CACC1FDD3DE9}" type="presParOf" srcId="{C9729B1A-B1DB-4A05-B87D-5060810056AE}" destId="{C29748B1-2315-4350-91FF-AA2EFFB61888}" srcOrd="0" destOrd="0" presId="urn:microsoft.com/office/officeart/2005/8/layout/hierarchy2"/>
    <dgm:cxn modelId="{D4535B30-6D05-4BFA-BBF3-621461A7CC2F}" type="presParOf" srcId="{C9729B1A-B1DB-4A05-B87D-5060810056AE}" destId="{504F8FFF-8935-4EAC-BBEF-BF4CEFB8C9E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D507D-75DF-49AF-A261-F616618526B0}">
      <dsp:nvSpPr>
        <dsp:cNvPr id="0" name=""/>
        <dsp:cNvSpPr/>
      </dsp:nvSpPr>
      <dsp:spPr>
        <a:xfrm>
          <a:off x="1806" y="1421637"/>
          <a:ext cx="2878666" cy="143933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Поступило 117,5 </a:t>
          </a:r>
          <a:r>
            <a:rPr lang="ru-RU" sz="3100" kern="1200" dirty="0" err="1" smtClean="0"/>
            <a:t>млрд.руб</a:t>
          </a:r>
          <a:r>
            <a:rPr lang="ru-RU" sz="3100" kern="1200" dirty="0" smtClean="0"/>
            <a:t>.</a:t>
          </a:r>
          <a:endParaRPr lang="ru-RU" sz="3100" kern="1200" dirty="0"/>
        </a:p>
      </dsp:txBody>
      <dsp:txXfrm>
        <a:off x="43963" y="1463794"/>
        <a:ext cx="2794352" cy="1355019"/>
      </dsp:txXfrm>
    </dsp:sp>
    <dsp:sp modelId="{6C6F325E-BEB9-4E88-AF48-84640779F6F8}">
      <dsp:nvSpPr>
        <dsp:cNvPr id="0" name=""/>
        <dsp:cNvSpPr/>
      </dsp:nvSpPr>
      <dsp:spPr>
        <a:xfrm rot="18735473">
          <a:off x="2667883" y="1637005"/>
          <a:ext cx="1298136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1298136" y="239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84497" y="1628458"/>
        <a:ext cx="64906" cy="64906"/>
      </dsp:txXfrm>
    </dsp:sp>
    <dsp:sp modelId="{F02E237E-4095-466B-9C7B-B056DA9F524D}">
      <dsp:nvSpPr>
        <dsp:cNvPr id="0" name=""/>
        <dsp:cNvSpPr/>
      </dsp:nvSpPr>
      <dsp:spPr>
        <a:xfrm>
          <a:off x="3753428" y="460853"/>
          <a:ext cx="2878666" cy="143933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Распределено 113,0 </a:t>
          </a:r>
          <a:r>
            <a:rPr lang="ru-RU" sz="2600" kern="1200" dirty="0" err="1" smtClean="0"/>
            <a:t>млрд.руб</a:t>
          </a:r>
          <a:r>
            <a:rPr lang="ru-RU" sz="2600" kern="1200" dirty="0" smtClean="0"/>
            <a:t>.</a:t>
          </a:r>
          <a:endParaRPr lang="ru-RU" sz="2600" kern="1200" dirty="0"/>
        </a:p>
      </dsp:txBody>
      <dsp:txXfrm>
        <a:off x="3795585" y="503010"/>
        <a:ext cx="2794352" cy="1355019"/>
      </dsp:txXfrm>
    </dsp:sp>
    <dsp:sp modelId="{A9408932-B7A6-47E7-8077-CF9CB3B8E872}">
      <dsp:nvSpPr>
        <dsp:cNvPr id="0" name=""/>
        <dsp:cNvSpPr/>
      </dsp:nvSpPr>
      <dsp:spPr>
        <a:xfrm rot="20693235">
          <a:off x="6605951" y="959529"/>
          <a:ext cx="1511851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1511851" y="239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24081" y="945639"/>
        <a:ext cx="75592" cy="75592"/>
      </dsp:txXfrm>
    </dsp:sp>
    <dsp:sp modelId="{4DC15A2A-CF7C-42F8-B8C6-55E35327880A}">
      <dsp:nvSpPr>
        <dsp:cNvPr id="0" name=""/>
        <dsp:cNvSpPr/>
      </dsp:nvSpPr>
      <dsp:spPr>
        <a:xfrm>
          <a:off x="8091659" y="345771"/>
          <a:ext cx="3783143" cy="881159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3,8</a:t>
          </a:r>
          <a:r>
            <a:rPr lang="en-US" sz="2000" kern="1200" dirty="0" smtClean="0">
              <a:solidFill>
                <a:srgbClr val="3971B4"/>
              </a:solidFill>
            </a:rPr>
            <a:t> </a:t>
          </a:r>
          <a:r>
            <a:rPr lang="ru-RU" sz="2000" kern="1200" dirty="0" err="1" smtClean="0">
              <a:solidFill>
                <a:srgbClr val="3971B4"/>
              </a:solidFill>
            </a:rPr>
            <a:t>млрд.руб</a:t>
          </a:r>
          <a:r>
            <a:rPr lang="ru-RU" sz="2000" kern="1200" dirty="0" smtClean="0">
              <a:solidFill>
                <a:srgbClr val="3971B4"/>
              </a:solidFill>
            </a:rPr>
            <a:t>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Федеральный бюджет</a:t>
          </a:r>
          <a:endParaRPr lang="ru-RU" sz="2000" kern="1200" dirty="0">
            <a:solidFill>
              <a:srgbClr val="3971B4"/>
            </a:solidFill>
          </a:endParaRPr>
        </a:p>
      </dsp:txBody>
      <dsp:txXfrm>
        <a:off x="8117467" y="371579"/>
        <a:ext cx="3731527" cy="829543"/>
      </dsp:txXfrm>
    </dsp:sp>
    <dsp:sp modelId="{6967A878-C566-4E18-8C60-C111102FE7F4}">
      <dsp:nvSpPr>
        <dsp:cNvPr id="0" name=""/>
        <dsp:cNvSpPr/>
      </dsp:nvSpPr>
      <dsp:spPr>
        <a:xfrm rot="1344418">
          <a:off x="6573340" y="1453257"/>
          <a:ext cx="1556434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1556434" y="239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12646" y="1438252"/>
        <a:ext cx="77821" cy="77821"/>
      </dsp:txXfrm>
    </dsp:sp>
    <dsp:sp modelId="{FC0C59FC-7C66-4709-8195-234FF2226735}">
      <dsp:nvSpPr>
        <dsp:cNvPr id="0" name=""/>
        <dsp:cNvSpPr/>
      </dsp:nvSpPr>
      <dsp:spPr>
        <a:xfrm>
          <a:off x="8071018" y="1346094"/>
          <a:ext cx="3803784" cy="855424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19,5 </a:t>
          </a:r>
          <a:r>
            <a:rPr lang="ru-RU" sz="2000" kern="1200" dirty="0" err="1" smtClean="0">
              <a:solidFill>
                <a:srgbClr val="3971B4"/>
              </a:solidFill>
            </a:rPr>
            <a:t>млрд.руб</a:t>
          </a:r>
          <a:r>
            <a:rPr lang="ru-RU" sz="2000" kern="1200" dirty="0" smtClean="0">
              <a:solidFill>
                <a:srgbClr val="3971B4"/>
              </a:solidFill>
            </a:rPr>
            <a:t>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Областной бюджет</a:t>
          </a:r>
          <a:endParaRPr lang="ru-RU" sz="2000" kern="1200" dirty="0">
            <a:solidFill>
              <a:srgbClr val="3971B4"/>
            </a:solidFill>
          </a:endParaRPr>
        </a:p>
      </dsp:txBody>
      <dsp:txXfrm>
        <a:off x="8096073" y="1371149"/>
        <a:ext cx="3753674" cy="805314"/>
      </dsp:txXfrm>
    </dsp:sp>
    <dsp:sp modelId="{5A7EEB60-A6DF-4A6B-B31A-0A923547C02A}">
      <dsp:nvSpPr>
        <dsp:cNvPr id="0" name=""/>
        <dsp:cNvSpPr/>
      </dsp:nvSpPr>
      <dsp:spPr>
        <a:xfrm rot="2854026">
          <a:off x="6287198" y="1939208"/>
          <a:ext cx="2120656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2120656" y="239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7294510" y="1910098"/>
        <a:ext cx="106032" cy="106032"/>
      </dsp:txXfrm>
    </dsp:sp>
    <dsp:sp modelId="{5621D4CD-D8A2-4A58-8A41-619C365D854C}">
      <dsp:nvSpPr>
        <dsp:cNvPr id="0" name=""/>
        <dsp:cNvSpPr/>
      </dsp:nvSpPr>
      <dsp:spPr>
        <a:xfrm>
          <a:off x="8062958" y="2340169"/>
          <a:ext cx="3811844" cy="811078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48,3 </a:t>
          </a:r>
          <a:r>
            <a:rPr lang="ru-RU" sz="2000" kern="1200" dirty="0" err="1" smtClean="0">
              <a:solidFill>
                <a:srgbClr val="3971B4"/>
              </a:solidFill>
            </a:rPr>
            <a:t>млрд.руб</a:t>
          </a:r>
          <a:r>
            <a:rPr lang="ru-RU" sz="2000" kern="1200" dirty="0" smtClean="0">
              <a:solidFill>
                <a:srgbClr val="3971B4"/>
              </a:solidFill>
            </a:rPr>
            <a:t>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Местный бюджет</a:t>
          </a:r>
          <a:endParaRPr lang="ru-RU" sz="2000" kern="1200" dirty="0">
            <a:solidFill>
              <a:srgbClr val="3971B4"/>
            </a:solidFill>
          </a:endParaRPr>
        </a:p>
      </dsp:txBody>
      <dsp:txXfrm>
        <a:off x="8086714" y="2363925"/>
        <a:ext cx="3764332" cy="763566"/>
      </dsp:txXfrm>
    </dsp:sp>
    <dsp:sp modelId="{3E348196-883C-4276-B78B-4B4880A344D0}">
      <dsp:nvSpPr>
        <dsp:cNvPr id="0" name=""/>
        <dsp:cNvSpPr/>
      </dsp:nvSpPr>
      <dsp:spPr>
        <a:xfrm rot="3636820">
          <a:off x="5884674" y="2435321"/>
          <a:ext cx="2935067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2935067" y="239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7278831" y="2385851"/>
        <a:ext cx="146753" cy="146753"/>
      </dsp:txXfrm>
    </dsp:sp>
    <dsp:sp modelId="{1D5293B2-F977-43B8-AFD9-58E072556B50}">
      <dsp:nvSpPr>
        <dsp:cNvPr id="0" name=""/>
        <dsp:cNvSpPr/>
      </dsp:nvSpPr>
      <dsp:spPr>
        <a:xfrm>
          <a:off x="8072321" y="3246762"/>
          <a:ext cx="3801768" cy="982345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41,4 </a:t>
          </a:r>
          <a:r>
            <a:rPr lang="ru-RU" sz="2000" kern="1200" dirty="0" err="1" smtClean="0">
              <a:solidFill>
                <a:srgbClr val="3971B4"/>
              </a:solidFill>
            </a:rPr>
            <a:t>млрд.руб</a:t>
          </a:r>
          <a:r>
            <a:rPr lang="ru-RU" sz="2000" kern="1200" dirty="0" smtClean="0">
              <a:solidFill>
                <a:srgbClr val="3971B4"/>
              </a:solidFill>
            </a:rPr>
            <a:t>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3971B4"/>
              </a:solidFill>
            </a:rPr>
            <a:t>Бюджеты государственных внебюджетных фондов</a:t>
          </a:r>
          <a:endParaRPr lang="ru-RU" sz="2000" kern="1200" dirty="0">
            <a:solidFill>
              <a:srgbClr val="3971B4"/>
            </a:solidFill>
          </a:endParaRPr>
        </a:p>
      </dsp:txBody>
      <dsp:txXfrm>
        <a:off x="8101093" y="3275534"/>
        <a:ext cx="3744224" cy="924801"/>
      </dsp:txXfrm>
    </dsp:sp>
    <dsp:sp modelId="{B394289D-92F3-4BA0-8336-FD5A9E948264}">
      <dsp:nvSpPr>
        <dsp:cNvPr id="0" name=""/>
        <dsp:cNvSpPr/>
      </dsp:nvSpPr>
      <dsp:spPr>
        <a:xfrm rot="3228278">
          <a:off x="2576647" y="2716210"/>
          <a:ext cx="1484032" cy="47812"/>
        </a:xfrm>
        <a:custGeom>
          <a:avLst/>
          <a:gdLst/>
          <a:ahLst/>
          <a:cxnLst/>
          <a:rect l="0" t="0" r="0" b="0"/>
          <a:pathLst>
            <a:path>
              <a:moveTo>
                <a:pt x="0" y="23906"/>
              </a:moveTo>
              <a:lnTo>
                <a:pt x="1484032" y="239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281563" y="2703016"/>
        <a:ext cx="74201" cy="74201"/>
      </dsp:txXfrm>
    </dsp:sp>
    <dsp:sp modelId="{7333BF92-79ED-4DF4-BE6B-27BD68B46B95}">
      <dsp:nvSpPr>
        <dsp:cNvPr id="0" name=""/>
        <dsp:cNvSpPr/>
      </dsp:nvSpPr>
      <dsp:spPr>
        <a:xfrm>
          <a:off x="3756854" y="2619263"/>
          <a:ext cx="2878666" cy="143933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Возвращено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 4,5 </a:t>
          </a:r>
          <a:r>
            <a:rPr lang="ru-RU" sz="2600" kern="1200" dirty="0" err="1" smtClean="0"/>
            <a:t>млрд.руб</a:t>
          </a:r>
          <a:r>
            <a:rPr lang="ru-RU" sz="2600" kern="1200" dirty="0" smtClean="0"/>
            <a:t>.</a:t>
          </a:r>
          <a:endParaRPr lang="ru-RU" sz="2600" kern="1200" dirty="0"/>
        </a:p>
      </dsp:txBody>
      <dsp:txXfrm>
        <a:off x="3799011" y="2661420"/>
        <a:ext cx="2794352" cy="13550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6B302-4E3E-4553-906E-0551499F05B2}">
      <dsp:nvSpPr>
        <dsp:cNvPr id="0" name=""/>
        <dsp:cNvSpPr/>
      </dsp:nvSpPr>
      <dsp:spPr>
        <a:xfrm>
          <a:off x="0" y="780997"/>
          <a:ext cx="2466357" cy="123317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Поступило 412</a:t>
          </a:r>
          <a:endParaRPr lang="ru-RU" sz="3200" kern="1200" dirty="0"/>
        </a:p>
      </dsp:txBody>
      <dsp:txXfrm>
        <a:off x="36119" y="817116"/>
        <a:ext cx="2394119" cy="1160940"/>
      </dsp:txXfrm>
    </dsp:sp>
    <dsp:sp modelId="{80F2684F-E90A-46C3-B7DC-B0DB0CC6E07E}">
      <dsp:nvSpPr>
        <dsp:cNvPr id="0" name=""/>
        <dsp:cNvSpPr/>
      </dsp:nvSpPr>
      <dsp:spPr>
        <a:xfrm rot="20655583">
          <a:off x="2412432" y="965640"/>
          <a:ext cx="2876097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2876097" y="418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78578" y="935574"/>
        <a:ext cx="143804" cy="143804"/>
      </dsp:txXfrm>
    </dsp:sp>
    <dsp:sp modelId="{C106B0A3-B32F-48F3-BFDC-1091BB37BA72}">
      <dsp:nvSpPr>
        <dsp:cNvPr id="0" name=""/>
        <dsp:cNvSpPr/>
      </dsp:nvSpPr>
      <dsp:spPr>
        <a:xfrm>
          <a:off x="5234605" y="777"/>
          <a:ext cx="2466357" cy="1233178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Исполнено 439 (79%)</a:t>
          </a:r>
          <a:endParaRPr lang="ru-RU" sz="3200" kern="1200" dirty="0"/>
        </a:p>
      </dsp:txBody>
      <dsp:txXfrm>
        <a:off x="5270724" y="36896"/>
        <a:ext cx="2394119" cy="1160940"/>
      </dsp:txXfrm>
    </dsp:sp>
    <dsp:sp modelId="{DA921158-C269-4528-B256-15290F2DD74A}">
      <dsp:nvSpPr>
        <dsp:cNvPr id="0" name=""/>
        <dsp:cNvSpPr/>
      </dsp:nvSpPr>
      <dsp:spPr>
        <a:xfrm rot="778627">
          <a:off x="2430080" y="1674718"/>
          <a:ext cx="2840801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2840801" y="418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779461" y="1645534"/>
        <a:ext cx="142040" cy="142040"/>
      </dsp:txXfrm>
    </dsp:sp>
    <dsp:sp modelId="{C29748B1-2315-4350-91FF-AA2EFFB61888}">
      <dsp:nvSpPr>
        <dsp:cNvPr id="0" name=""/>
        <dsp:cNvSpPr/>
      </dsp:nvSpPr>
      <dsp:spPr>
        <a:xfrm>
          <a:off x="5234605" y="1418932"/>
          <a:ext cx="2466357" cy="1233178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Возвращено 110 (19%)</a:t>
          </a:r>
          <a:endParaRPr lang="ru-RU" sz="3200" kern="1200" dirty="0"/>
        </a:p>
      </dsp:txBody>
      <dsp:txXfrm>
        <a:off x="5270724" y="1455051"/>
        <a:ext cx="2394119" cy="1160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0.22584</cdr:x>
      <cdr:y>0.07684</cdr:y>
    </cdr:from>
    <cdr:to>
      <cdr:x>0.31216</cdr:x>
      <cdr:y>0.14237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1835626" y="360892"/>
          <a:ext cx="70163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3971B4"/>
              </a:solidFill>
            </a:rPr>
            <a:t>127,8</a:t>
          </a:r>
          <a:endParaRPr lang="ru-RU" sz="1400" b="1" dirty="0">
            <a:solidFill>
              <a:srgbClr val="3971B4"/>
            </a:solidFill>
          </a:endParaRPr>
        </a:p>
      </cdr:txBody>
    </cdr:sp>
  </cdr:relSizeAnchor>
  <cdr:relSizeAnchor xmlns:cdr="http://schemas.openxmlformats.org/drawingml/2006/chartDrawing">
    <cdr:from>
      <cdr:x>0.44436</cdr:x>
      <cdr:y>0.53802</cdr:y>
    </cdr:from>
    <cdr:to>
      <cdr:x>0.53068</cdr:x>
      <cdr:y>0.60355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3611721" y="2526930"/>
          <a:ext cx="70163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3971B4"/>
              </a:solidFill>
            </a:rPr>
            <a:t>47,3</a:t>
          </a:r>
          <a:endParaRPr lang="ru-RU" sz="1400" b="1" dirty="0">
            <a:solidFill>
              <a:srgbClr val="3971B4"/>
            </a:solidFill>
          </a:endParaRPr>
        </a:p>
      </cdr:txBody>
    </cdr:sp>
  </cdr:relSizeAnchor>
  <cdr:relSizeAnchor xmlns:cdr="http://schemas.openxmlformats.org/drawingml/2006/chartDrawing">
    <cdr:from>
      <cdr:x>0.53209</cdr:x>
      <cdr:y>0.53945</cdr:y>
    </cdr:from>
    <cdr:to>
      <cdr:x>0.61841</cdr:x>
      <cdr:y>0.60498</cdr:y>
    </cdr:to>
    <cdr:sp macro="" textlink="">
      <cdr:nvSpPr>
        <cdr:cNvPr id="4" name="TextBox 13"/>
        <cdr:cNvSpPr txBox="1"/>
      </cdr:nvSpPr>
      <cdr:spPr>
        <a:xfrm xmlns:a="http://schemas.openxmlformats.org/drawingml/2006/main">
          <a:off x="4324793" y="2533663"/>
          <a:ext cx="70163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3971B4"/>
              </a:solidFill>
            </a:rPr>
            <a:t>47,3</a:t>
          </a:r>
          <a:endParaRPr lang="ru-RU" sz="1400" b="1" dirty="0">
            <a:solidFill>
              <a:srgbClr val="3971B4"/>
            </a:solidFill>
          </a:endParaRPr>
        </a:p>
      </cdr:txBody>
    </cdr:sp>
  </cdr:relSizeAnchor>
  <cdr:relSizeAnchor xmlns:cdr="http://schemas.openxmlformats.org/drawingml/2006/chartDrawing">
    <cdr:from>
      <cdr:x>0.75873</cdr:x>
      <cdr:y>0.56525</cdr:y>
    </cdr:from>
    <cdr:to>
      <cdr:x>0.84505</cdr:x>
      <cdr:y>0.63078</cdr:y>
    </cdr:to>
    <cdr:sp macro="" textlink="">
      <cdr:nvSpPr>
        <cdr:cNvPr id="5" name="TextBox 13"/>
        <cdr:cNvSpPr txBox="1"/>
      </cdr:nvSpPr>
      <cdr:spPr>
        <a:xfrm xmlns:a="http://schemas.openxmlformats.org/drawingml/2006/main">
          <a:off x="6166964" y="2654848"/>
          <a:ext cx="70163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3971B4"/>
              </a:solidFill>
            </a:rPr>
            <a:t>44,3</a:t>
          </a:r>
          <a:endParaRPr lang="ru-RU" sz="1400" b="1" dirty="0">
            <a:solidFill>
              <a:srgbClr val="3971B4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0.0166</cdr:x>
      <cdr:y>0.63638</cdr:y>
    </cdr:from>
    <cdr:to>
      <cdr:x>0.27471</cdr:x>
      <cdr:y>0.94407</cdr:y>
    </cdr:to>
    <cdr:sp macro="" textlink="">
      <cdr:nvSpPr>
        <cdr:cNvPr id="2" name="Скругленный прямоугольник 4"/>
        <cdr:cNvSpPr/>
      </cdr:nvSpPr>
      <cdr:spPr>
        <a:xfrm xmlns:a="http://schemas.openxmlformats.org/drawingml/2006/main">
          <a:off x="72002" y="1522326"/>
          <a:ext cx="1119829" cy="73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spcFirstLastPara="0" vert="horz" wrap="square" lIns="20320" tIns="20320" rIns="20320" bIns="20320" numCol="1" spcCol="1270" anchor="ctr" anchorCtr="0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rgbClr val="3971B4"/>
              </a:solidFill>
            </a:rPr>
            <a:t>ПБС всех уровней</a:t>
          </a:r>
          <a:endParaRPr lang="ru-RU" dirty="0">
            <a:solidFill>
              <a:srgbClr val="3971B4"/>
            </a:solidFill>
          </a:endParaRPr>
        </a:p>
      </cdr:txBody>
    </cdr:sp>
  </cdr:relSizeAnchor>
  <cdr:relSizeAnchor xmlns:cdr="http://schemas.openxmlformats.org/drawingml/2006/chartDrawing">
    <cdr:from>
      <cdr:x>0.54819</cdr:x>
      <cdr:y>0.22678</cdr:y>
    </cdr:from>
    <cdr:to>
      <cdr:x>0.72634</cdr:x>
      <cdr:y>0.40425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8373" y="542502"/>
          <a:ext cx="772886" cy="424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27 %</a:t>
          </a:r>
          <a:endParaRPr lang="ru-RU" sz="18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0.58626</cdr:x>
      <cdr:y>0.05437</cdr:y>
    </cdr:from>
    <cdr:to>
      <cdr:x>0.69929</cdr:x>
      <cdr:y>0.18389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823031" y="214796"/>
          <a:ext cx="544285" cy="51162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srgbClr val="11437F"/>
              </a:solidFill>
            </a:rPr>
            <a:t>6,3</a:t>
          </a:r>
          <a:endParaRPr lang="ru-RU" sz="1600" b="1" dirty="0">
            <a:solidFill>
              <a:srgbClr val="11437F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0.5119</cdr:x>
      <cdr:y>0.31143</cdr:y>
    </cdr:from>
    <cdr:to>
      <cdr:x>0.73118</cdr:x>
      <cdr:y>0.50944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0391" y="1181399"/>
          <a:ext cx="1079655" cy="75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/>
            <a:t>62 риска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0.26787</cdr:x>
      <cdr:y>0.31645</cdr:y>
    </cdr:from>
    <cdr:to>
      <cdr:x>0.47236</cdr:x>
      <cdr:y>0.48281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18904" y="1200423"/>
          <a:ext cx="1006834" cy="6310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dirty="0" smtClean="0"/>
            <a:t>65 рисков</a:t>
          </a:r>
          <a:endParaRPr lang="ru-RU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805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60" cy="49805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D58E2A6C-C1C7-4756-B022-458B01B9EB8D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60" cy="49805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E2CB3887-712F-46F7-9015-D5332A52B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4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93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Добавить </a:t>
            </a:r>
            <a:r>
              <a:rPr lang="en-US" dirty="0" smtClean="0"/>
              <a:t>bus.gov.ru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01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70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70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Цифры актуальны, а диаграммы – тоже, </a:t>
            </a:r>
            <a:r>
              <a:rPr lang="ru-RU" smtClean="0"/>
              <a:t>переделаны!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42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862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6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Ок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938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75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93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23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674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ОК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29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CB3887-712F-46F7-9015-D5332A52B0E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2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Новеллы</a:t>
            </a:r>
            <a:r>
              <a:rPr lang="ru-RU" baseline="0" dirty="0" smtClean="0"/>
              <a:t> превращаем в тезисы, сам текст новелл уводим в доклад.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8F55-E28F-43E1-B1CD-CCB375D98572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25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Облачка</a:t>
            </a:r>
            <a:r>
              <a:rPr lang="ru-RU" baseline="0" dirty="0" smtClean="0"/>
              <a:t> убрать. Годы в стиле презентации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619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8F55-E28F-43E1-B1CD-CCB375D98572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26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91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02">
              <a:defRPr/>
            </a:pPr>
            <a:r>
              <a:rPr lang="ru-RU" dirty="0" smtClean="0"/>
              <a:t>Пересмотреть</a:t>
            </a:r>
            <a:r>
              <a:rPr lang="ru-RU" baseline="0" dirty="0" smtClean="0"/>
              <a:t> материалы Казанцевой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37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Какую-то визуализацию,</a:t>
            </a:r>
            <a:r>
              <a:rPr lang="ru-RU" baseline="0" dirty="0" smtClean="0"/>
              <a:t> лишний текст в доклад.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92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То же самое, что в прошлом слайде.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511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625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81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Без фантазий,</a:t>
            </a:r>
            <a:r>
              <a:rPr lang="ru-RU" baseline="0" dirty="0" smtClean="0"/>
              <a:t> переделаю.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621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122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Сделаю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83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Текст доклада</a:t>
            </a:r>
            <a:r>
              <a:rPr lang="ru-RU" baseline="0" dirty="0" smtClean="0"/>
              <a:t> (Малевич)</a:t>
            </a:r>
          </a:p>
          <a:p>
            <a:endParaRPr lang="ru-RU" baseline="0" dirty="0" smtClean="0"/>
          </a:p>
          <a:p>
            <a:r>
              <a:rPr lang="ru-RU" baseline="0" dirty="0" smtClean="0"/>
              <a:t>Добавить </a:t>
            </a:r>
            <a:r>
              <a:rPr lang="ru-RU" baseline="0" dirty="0" err="1" smtClean="0"/>
              <a:t>социалку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606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Сделаю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87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40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3" y="3840481"/>
            <a:ext cx="85344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0E7E73-6050-42A7-9CE4-F651A427BD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15E63A-34A7-40E0-BF61-91AEC55ACC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6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7" name="bk object 17"/>
          <p:cNvSpPr/>
          <p:nvPr/>
        </p:nvSpPr>
        <p:spPr>
          <a:xfrm>
            <a:off x="894044" y="1149142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2"/>
            <a:ext cx="8016320" cy="390556"/>
          </a:xfrm>
        </p:spPr>
        <p:txBody>
          <a:bodyPr lIns="0" tIns="0" rIns="0" bIns="0"/>
          <a:lstStyle>
            <a:lvl1pPr>
              <a:defRPr sz="2538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E87B34-92A6-427F-8740-F2586A314C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15E63A-34A7-40E0-BF61-91AEC55ACC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4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4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8" name="bk object 18"/>
          <p:cNvSpPr/>
          <p:nvPr/>
        </p:nvSpPr>
        <p:spPr>
          <a:xfrm>
            <a:off x="1552107" y="5198930"/>
            <a:ext cx="321328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9" name="bk object 19"/>
          <p:cNvSpPr/>
          <p:nvPr/>
        </p:nvSpPr>
        <p:spPr>
          <a:xfrm>
            <a:off x="6626350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0" name="bk object 20"/>
          <p:cNvSpPr/>
          <p:nvPr/>
        </p:nvSpPr>
        <p:spPr>
          <a:xfrm>
            <a:off x="6593669" y="537221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1" name="bk object 21"/>
          <p:cNvSpPr/>
          <p:nvPr/>
        </p:nvSpPr>
        <p:spPr>
          <a:xfrm>
            <a:off x="6593669" y="483260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2"/>
            <a:ext cx="8016320" cy="390556"/>
          </a:xfrm>
        </p:spPr>
        <p:txBody>
          <a:bodyPr lIns="0" tIns="0" rIns="0" bIns="0"/>
          <a:lstStyle>
            <a:lvl1pPr>
              <a:defRPr sz="2538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8"/>
            <a:ext cx="3191672" cy="390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8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61"/>
            <a:ext cx="4351791" cy="195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731A6FB-F863-44C8-B537-CA3037DF6D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15E63A-34A7-40E0-BF61-91AEC55ACC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107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2"/>
            <a:ext cx="8016320" cy="390556"/>
          </a:xfrm>
        </p:spPr>
        <p:txBody>
          <a:bodyPr lIns="0" tIns="0" rIns="0" bIns="0"/>
          <a:lstStyle>
            <a:lvl1pPr>
              <a:defRPr sz="2538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9676E8-94B9-4F5F-B09F-8B596BB716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15E63A-34A7-40E0-BF61-91AEC55ACC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49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473152-0672-4E6D-BF31-3BF7CD4329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15E63A-34A7-40E0-BF61-91AEC55ACC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9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D86916-00CF-4FC9-8448-FF7297A7BC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5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0EF458-9027-4328-AB47-C57FD180FE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2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5DF09C0-6661-4172-898E-E9F0DE5ED9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7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3BC0EC-48F3-4615-997A-6803F8B9F3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8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6DB92B6-7FA6-4FCF-9894-33292236C8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9EC870-35C0-4B23-9D09-5F21BEBA41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20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1B2742C-FF5D-424B-9D4A-ED4D5A4081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484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4BFE5B-7E8C-4E3E-B583-097DD8891BC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07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D4E5142-A4B8-424E-AD79-BCD023ACEF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3DBC889-EB48-458A-BACC-0C69808C80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29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4322B4-7E4D-4700-9E10-FC3B5448EB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15E63A-34A7-40E0-BF61-91AEC55ACC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7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2;p2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3;p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4;p2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8F9F49B2-0D84-490B-9C29-BF8CD7D6649D}" type="datetime1">
              <a:rPr lang="ru-RU" smtClean="0"/>
              <a:t>20.04.2026</a:t>
            </a:fld>
            <a:endParaRPr/>
          </a:p>
        </p:txBody>
      </p:sp>
      <p:sp>
        <p:nvSpPr>
          <p:cNvPr id="7" name="Google Shape;15;p2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16;p2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6874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8;p3"/>
          <p:cNvSpPr>
            <a:spLocks noGrp="1"/>
          </p:cNvSpPr>
          <p:nvPr>
            <p:ph type="ctrTitle"/>
          </p:nvPr>
        </p:nvSpPr>
        <p:spPr bwMode="auto"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9;p3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0;p3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4F840C9A-DC3B-4AB6-A9DD-F0D6E4802378}" type="datetime1">
              <a:rPr lang="ru-RU" smtClean="0"/>
              <a:t>20.04.2026</a:t>
            </a:fld>
            <a:endParaRPr/>
          </a:p>
        </p:txBody>
      </p:sp>
      <p:sp>
        <p:nvSpPr>
          <p:cNvPr id="7" name="Google Shape;21;p3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22;p3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6909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4;p4"/>
          <p:cNvSpPr>
            <a:spLocks noGrp="1"/>
          </p:cNvSpPr>
          <p:nvPr>
            <p:ph type="title"/>
          </p:nvPr>
        </p:nvSpPr>
        <p:spPr bwMode="auto"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5;p4"/>
          <p:cNvSpPr>
            <a:spLocks noGrp="1"/>
          </p:cNvSpPr>
          <p:nvPr>
            <p:ph type="body" idx="1"/>
          </p:nvPr>
        </p:nvSpPr>
        <p:spPr bwMode="auto"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6;p4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74C36CBA-D434-4001-96A7-9A076F6E0CFA}" type="datetime1">
              <a:rPr lang="ru-RU" smtClean="0"/>
              <a:t>20.04.2026</a:t>
            </a:fld>
            <a:endParaRPr/>
          </a:p>
        </p:txBody>
      </p:sp>
      <p:sp>
        <p:nvSpPr>
          <p:cNvPr id="7" name="Google Shape;27;p4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28;p4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9775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ва объекта" type="twoObj" userDrawn="1">
  <p:cSld name="2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0;p5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31;p5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32;p5"/>
          <p:cNvSpPr>
            <a:spLocks noGrp="1"/>
          </p:cNvSpPr>
          <p:nvPr>
            <p:ph type="body" idx="2"/>
          </p:nvPr>
        </p:nvSpPr>
        <p:spPr bwMode="auto"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DA5CA1C7-A1AF-40F6-B9FB-6603A5A1FFEC}" type="datetime1">
              <a:rPr lang="ru-RU" smtClean="0"/>
              <a:t>20.04.2026</a:t>
            </a:fld>
            <a:endParaRPr/>
          </a:p>
        </p:txBody>
      </p:sp>
      <p:sp>
        <p:nvSpPr>
          <p:cNvPr id="8" name="Google Shape;34;p5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35;p5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399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7;p6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38;p6"/>
          <p:cNvSpPr>
            <a:spLocks noGrp="1"/>
          </p:cNvSpPr>
          <p:nvPr>
            <p:ph type="body" idx="1"/>
          </p:nvPr>
        </p:nvSpPr>
        <p:spPr bwMode="auto"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39;p6"/>
          <p:cNvSpPr>
            <a:spLocks noGrp="1"/>
          </p:cNvSpPr>
          <p:nvPr>
            <p:ph type="body" idx="2"/>
          </p:nvPr>
        </p:nvSpPr>
        <p:spPr bwMode="auto"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40;p6"/>
          <p:cNvSpPr>
            <a:spLocks noGrp="1"/>
          </p:cNvSpPr>
          <p:nvPr>
            <p:ph type="body" idx="3"/>
          </p:nvPr>
        </p:nvSpPr>
        <p:spPr bwMode="auto"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41;p6"/>
          <p:cNvSpPr>
            <a:spLocks noGrp="1"/>
          </p:cNvSpPr>
          <p:nvPr>
            <p:ph type="body" idx="4"/>
          </p:nvPr>
        </p:nvSpPr>
        <p:spPr bwMode="auto"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42;p6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B8DE38F4-61E0-4D4E-9A4C-607E7D344DF3}" type="datetime1">
              <a:rPr lang="ru-RU" smtClean="0"/>
              <a:t>20.04.2026</a:t>
            </a:fld>
            <a:endParaRPr/>
          </a:p>
        </p:txBody>
      </p:sp>
      <p:sp>
        <p:nvSpPr>
          <p:cNvPr id="10" name="Google Shape;43;p6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44;p6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0940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2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6;p7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47;p7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6617B0A0-31B5-463A-AA53-C25EEBE90935}" type="datetime1">
              <a:rPr lang="ru-RU" smtClean="0"/>
              <a:t>20.04.2026</a:t>
            </a:fld>
            <a:endParaRPr/>
          </a:p>
        </p:txBody>
      </p:sp>
      <p:sp>
        <p:nvSpPr>
          <p:cNvPr id="6" name="Google Shape;48;p7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49;p7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2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51;p8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B836D55C-856E-4473-8EDE-CBC4E7C1B151}" type="datetime1">
              <a:rPr lang="ru-RU" smtClean="0"/>
              <a:t>20.04.2026</a:t>
            </a:fld>
            <a:endParaRPr/>
          </a:p>
        </p:txBody>
      </p:sp>
      <p:sp>
        <p:nvSpPr>
          <p:cNvPr id="5" name="Google Shape;52;p8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53;p8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77436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55;p9"/>
          <p:cNvSpPr>
            <a:spLocks noGrp="1"/>
          </p:cNvSpPr>
          <p:nvPr>
            <p:ph type="title"/>
          </p:nvPr>
        </p:nvSpPr>
        <p:spPr bwMode="auto"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56;p9"/>
          <p:cNvSpPr>
            <a:spLocks noGrp="1"/>
          </p:cNvSpPr>
          <p:nvPr>
            <p:ph type="body" idx="1"/>
          </p:nvPr>
        </p:nvSpPr>
        <p:spPr bwMode="auto">
          <a:xfrm>
            <a:off x="4766732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57;p9"/>
          <p:cNvSpPr>
            <a:spLocks noGrp="1"/>
          </p:cNvSpPr>
          <p:nvPr>
            <p:ph type="body" idx="2"/>
          </p:nvPr>
        </p:nvSpPr>
        <p:spPr bwMode="auto"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58;p9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252AA671-F9EA-41A3-AF5A-75BC764F33C6}" type="datetime1">
              <a:rPr lang="ru-RU" smtClean="0"/>
              <a:t>20.04.2026</a:t>
            </a:fld>
            <a:endParaRPr/>
          </a:p>
        </p:txBody>
      </p:sp>
      <p:sp>
        <p:nvSpPr>
          <p:cNvPr id="8" name="Google Shape;59;p9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60;p9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801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2;p10"/>
          <p:cNvSpPr>
            <a:spLocks noGrp="1"/>
          </p:cNvSpPr>
          <p:nvPr>
            <p:ph type="title"/>
          </p:nvPr>
        </p:nvSpPr>
        <p:spPr bwMode="auto"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63;p10"/>
          <p:cNvSpPr>
            <a:spLocks noGrp="1"/>
          </p:cNvSpPr>
          <p:nvPr>
            <p:ph type="pic" idx="2"/>
          </p:nvPr>
        </p:nvSpPr>
        <p:spPr bwMode="auto"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" name="Google Shape;64;p10"/>
          <p:cNvSpPr>
            <a:spLocks noGrp="1"/>
          </p:cNvSpPr>
          <p:nvPr>
            <p:ph type="body" idx="1"/>
          </p:nvPr>
        </p:nvSpPr>
        <p:spPr bwMode="auto"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65;p10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6EEF7A67-9569-4359-B87B-C07A74AA500B}" type="datetime1">
              <a:rPr lang="ru-RU" smtClean="0"/>
              <a:t>20.04.2026</a:t>
            </a:fld>
            <a:endParaRPr/>
          </a:p>
        </p:txBody>
      </p:sp>
      <p:sp>
        <p:nvSpPr>
          <p:cNvPr id="8" name="Google Shape;66;p10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67;p10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529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9;p1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0;p11"/>
          <p:cNvSpPr>
            <a:spLocks noGrp="1"/>
          </p:cNvSpPr>
          <p:nvPr>
            <p:ph type="body" idx="1"/>
          </p:nvPr>
        </p:nvSpPr>
        <p:spPr bwMode="auto"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71;p11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6AA5C5CA-1123-4AC8-98C0-225B1EF4B5F4}" type="datetime1">
              <a:rPr lang="ru-RU" smtClean="0"/>
              <a:t>20.04.2026</a:t>
            </a:fld>
            <a:endParaRPr/>
          </a:p>
        </p:txBody>
      </p:sp>
      <p:sp>
        <p:nvSpPr>
          <p:cNvPr id="7" name="Google Shape;72;p11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73;p11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599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75;p12"/>
          <p:cNvSpPr>
            <a:spLocks noGrp="1"/>
          </p:cNvSpPr>
          <p:nvPr>
            <p:ph type="title"/>
          </p:nvPr>
        </p:nvSpPr>
        <p:spPr bwMode="auto">
          <a:xfrm rot="5400000">
            <a:off x="7285038" y="1828801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6;p12"/>
          <p:cNvSpPr>
            <a:spLocks noGrp="1"/>
          </p:cNvSpPr>
          <p:nvPr>
            <p:ph type="body" idx="1"/>
          </p:nvPr>
        </p:nvSpPr>
        <p:spPr bwMode="auto"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77;p12"/>
          <p:cNvSpPr>
            <a:spLocks noGrp="1"/>
          </p:cNvSpPr>
          <p:nvPr>
            <p:ph type="dt" idx="10"/>
          </p:nvPr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fld id="{76214A4F-96B9-4A9A-8FE5-4DCC8D00FC35}" type="datetime1">
              <a:rPr lang="ru-RU" smtClean="0"/>
              <a:t>20.04.2026</a:t>
            </a:fld>
            <a:endParaRPr/>
          </a:p>
        </p:txBody>
      </p:sp>
      <p:sp>
        <p:nvSpPr>
          <p:cNvPr id="7" name="Google Shape;78;p12"/>
          <p:cNvSpPr>
            <a:spLocks noGrp="1"/>
          </p:cNvSpPr>
          <p:nvPr>
            <p:ph type="ftr" idx="11"/>
          </p:nvPr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79;p12"/>
          <p:cNvSpPr>
            <a:spLocks noGrp="1"/>
          </p:cNvSpPr>
          <p:nvPr>
            <p:ph type="sldNum" idx="12"/>
          </p:nvPr>
        </p:nvSpPr>
        <p:spPr bwMode="auto"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74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42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0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69D84-6A23-4EEF-A534-54B2747392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33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</p:sldLayoutIdLst>
  <p:hf sldNum="0"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966826" eaLnBrk="1" hangingPunct="1">
        <a:defRPr>
          <a:latin typeface="+mn-lt"/>
          <a:ea typeface="+mn-ea"/>
          <a:cs typeface="+mn-cs"/>
        </a:defRPr>
      </a:lvl2pPr>
      <a:lvl3pPr marL="1933653" eaLnBrk="1" hangingPunct="1">
        <a:defRPr>
          <a:latin typeface="+mn-lt"/>
          <a:ea typeface="+mn-ea"/>
          <a:cs typeface="+mn-cs"/>
        </a:defRPr>
      </a:lvl3pPr>
      <a:lvl4pPr marL="2900479" eaLnBrk="1" hangingPunct="1">
        <a:defRPr>
          <a:latin typeface="+mn-lt"/>
          <a:ea typeface="+mn-ea"/>
          <a:cs typeface="+mn-cs"/>
        </a:defRPr>
      </a:lvl4pPr>
      <a:lvl5pPr marL="3867304" eaLnBrk="1" hangingPunct="1">
        <a:defRPr>
          <a:latin typeface="+mn-lt"/>
          <a:ea typeface="+mn-ea"/>
          <a:cs typeface="+mn-cs"/>
        </a:defRPr>
      </a:lvl5pPr>
      <a:lvl6pPr marL="4834132" eaLnBrk="1" hangingPunct="1">
        <a:defRPr>
          <a:latin typeface="+mn-lt"/>
          <a:ea typeface="+mn-ea"/>
          <a:cs typeface="+mn-cs"/>
        </a:defRPr>
      </a:lvl6pPr>
      <a:lvl7pPr marL="5800958" eaLnBrk="1" hangingPunct="1">
        <a:defRPr>
          <a:latin typeface="+mn-lt"/>
          <a:ea typeface="+mn-ea"/>
          <a:cs typeface="+mn-cs"/>
        </a:defRPr>
      </a:lvl7pPr>
      <a:lvl8pPr marL="6767783" eaLnBrk="1" hangingPunct="1">
        <a:defRPr>
          <a:latin typeface="+mn-lt"/>
          <a:ea typeface="+mn-ea"/>
          <a:cs typeface="+mn-cs"/>
        </a:defRPr>
      </a:lvl8pPr>
      <a:lvl9pPr marL="7734611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966826" eaLnBrk="1" hangingPunct="1">
        <a:defRPr>
          <a:latin typeface="+mn-lt"/>
          <a:ea typeface="+mn-ea"/>
          <a:cs typeface="+mn-cs"/>
        </a:defRPr>
      </a:lvl2pPr>
      <a:lvl3pPr marL="1933653" eaLnBrk="1" hangingPunct="1">
        <a:defRPr>
          <a:latin typeface="+mn-lt"/>
          <a:ea typeface="+mn-ea"/>
          <a:cs typeface="+mn-cs"/>
        </a:defRPr>
      </a:lvl3pPr>
      <a:lvl4pPr marL="2900479" eaLnBrk="1" hangingPunct="1">
        <a:defRPr>
          <a:latin typeface="+mn-lt"/>
          <a:ea typeface="+mn-ea"/>
          <a:cs typeface="+mn-cs"/>
        </a:defRPr>
      </a:lvl4pPr>
      <a:lvl5pPr marL="3867304" eaLnBrk="1" hangingPunct="1">
        <a:defRPr>
          <a:latin typeface="+mn-lt"/>
          <a:ea typeface="+mn-ea"/>
          <a:cs typeface="+mn-cs"/>
        </a:defRPr>
      </a:lvl5pPr>
      <a:lvl6pPr marL="4834132" eaLnBrk="1" hangingPunct="1">
        <a:defRPr>
          <a:latin typeface="+mn-lt"/>
          <a:ea typeface="+mn-ea"/>
          <a:cs typeface="+mn-cs"/>
        </a:defRPr>
      </a:lvl6pPr>
      <a:lvl7pPr marL="5800958" eaLnBrk="1" hangingPunct="1">
        <a:defRPr>
          <a:latin typeface="+mn-lt"/>
          <a:ea typeface="+mn-ea"/>
          <a:cs typeface="+mn-cs"/>
        </a:defRPr>
      </a:lvl7pPr>
      <a:lvl8pPr marL="6767783" eaLnBrk="1" hangingPunct="1">
        <a:defRPr>
          <a:latin typeface="+mn-lt"/>
          <a:ea typeface="+mn-ea"/>
          <a:cs typeface="+mn-cs"/>
        </a:defRPr>
      </a:lvl8pPr>
      <a:lvl9pPr marL="7734611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jp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chart" Target="../charts/char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microsoft.com/office/2007/relationships/hdphoto" Target="../media/hdphoto2.wdp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280" y="1560292"/>
            <a:ext cx="90581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работы </a:t>
            </a:r>
            <a:r>
              <a:rPr lang="ru-RU" sz="4000" b="1" dirty="0" smtClean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</a:t>
            </a:r>
            <a:r>
              <a:rPr lang="ru-RU" sz="4000" b="1" dirty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Томской области </a:t>
            </a:r>
            <a:r>
              <a:rPr lang="ru-RU" sz="4000" b="1" dirty="0" smtClean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</a:t>
            </a:r>
            <a:r>
              <a:rPr lang="ru-RU" sz="4000" b="1" dirty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sz="4000" b="1" dirty="0" smtClean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4000" b="1" dirty="0" smtClean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Планы </a:t>
            </a:r>
            <a:r>
              <a:rPr lang="ru-RU" sz="4000" b="1" dirty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перспективы </a:t>
            </a:r>
            <a:r>
              <a:rPr lang="ru-RU" sz="4000" b="1" dirty="0" smtClean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 </a:t>
            </a:r>
            <a:r>
              <a:rPr lang="ru-RU" sz="4000" b="1" dirty="0">
                <a:solidFill>
                  <a:srgbClr val="1B5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год.</a:t>
            </a:r>
          </a:p>
        </p:txBody>
      </p:sp>
      <p:sp>
        <p:nvSpPr>
          <p:cNvPr id="5" name="object 8"/>
          <p:cNvSpPr/>
          <p:nvPr/>
        </p:nvSpPr>
        <p:spPr>
          <a:xfrm>
            <a:off x="17038" y="6437726"/>
            <a:ext cx="121638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object 2"/>
          <p:cNvSpPr/>
          <p:nvPr/>
        </p:nvSpPr>
        <p:spPr>
          <a:xfrm>
            <a:off x="9" y="5667961"/>
            <a:ext cx="5612615" cy="3309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9" name="TextBox 8"/>
          <p:cNvSpPr txBox="1"/>
          <p:nvPr/>
        </p:nvSpPr>
        <p:spPr>
          <a:xfrm>
            <a:off x="134280" y="5038170"/>
            <a:ext cx="4350449" cy="612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4" b="1" dirty="0" err="1">
                <a:solidFill>
                  <a:srgbClr val="11437F"/>
                </a:solidFill>
              </a:rPr>
              <a:t>Бродюк</a:t>
            </a:r>
            <a:r>
              <a:rPr lang="ru-RU" sz="1904" b="1" dirty="0">
                <a:solidFill>
                  <a:srgbClr val="11437F"/>
                </a:solidFill>
              </a:rPr>
              <a:t> Елена Николаевна</a:t>
            </a:r>
          </a:p>
          <a:p>
            <a:r>
              <a:rPr lang="ru-RU" sz="1479" dirty="0">
                <a:solidFill>
                  <a:srgbClr val="11437F"/>
                </a:solidFill>
              </a:rPr>
              <a:t>Руководитель УФК по Томской области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85028" y="6404119"/>
            <a:ext cx="4833833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Томск, 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март 2026 </a:t>
            </a:r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0607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7241711" y="261691"/>
            <a:ext cx="3288257" cy="516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endParaRPr lang="ru-RU" sz="2800" dirty="0">
              <a:solidFill>
                <a:srgbClr val="003296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858" y="5637252"/>
            <a:ext cx="770581" cy="8577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0" y="5553652"/>
            <a:ext cx="877847" cy="9473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21" y="5738107"/>
            <a:ext cx="1003230" cy="689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349" y="5553652"/>
            <a:ext cx="867841" cy="9677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41" y="5646491"/>
            <a:ext cx="889679" cy="872955"/>
          </a:xfrm>
          <a:prstGeom prst="rect">
            <a:avLst/>
          </a:prstGeom>
        </p:spPr>
      </p:pic>
      <p:sp>
        <p:nvSpPr>
          <p:cNvPr id="21" name="TextBox 28"/>
          <p:cNvSpPr txBox="1"/>
          <p:nvPr/>
        </p:nvSpPr>
        <p:spPr>
          <a:xfrm>
            <a:off x="591600" y="6497677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ЕИС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2372198" y="6498953"/>
            <a:ext cx="591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ГМУ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23" name="TextBox 30"/>
          <p:cNvSpPr txBox="1"/>
          <p:nvPr/>
        </p:nvSpPr>
        <p:spPr>
          <a:xfrm>
            <a:off x="5165849" y="6519446"/>
            <a:ext cx="2788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ЭЛЕКТРОННЫЙ БЮДЖЕТ</a:t>
            </a:r>
          </a:p>
        </p:txBody>
      </p:sp>
      <p:sp>
        <p:nvSpPr>
          <p:cNvPr id="24" name="TextBox 31"/>
          <p:cNvSpPr txBox="1"/>
          <p:nvPr/>
        </p:nvSpPr>
        <p:spPr>
          <a:xfrm>
            <a:off x="8315697" y="6495032"/>
            <a:ext cx="1072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ГИС ГМП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25" name="TextBox 32"/>
          <p:cNvSpPr txBox="1"/>
          <p:nvPr/>
        </p:nvSpPr>
        <p:spPr>
          <a:xfrm>
            <a:off x="9465869" y="6495032"/>
            <a:ext cx="2218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ГАС «УПРАВЛЕНИЕ»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47334" y="196822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в цифрах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532022"/>
              </p:ext>
            </p:extLst>
          </p:nvPr>
        </p:nvGraphicFramePr>
        <p:xfrm>
          <a:off x="1030523" y="1060272"/>
          <a:ext cx="9934222" cy="4414136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8016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Количество обслуживаемых бюджетов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139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Количество расчетных счетов, открытых УФК в банках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180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Количество лицевых счетов, открытых в УФК клиентам 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1780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Количество клиентов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799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Поступления на казначейские счета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706 </a:t>
                      </a:r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млрд. руб.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Выбытия с казначейских счетов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611 </a:t>
                      </a:r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млрд. руб.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Количество сотрудников Управления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298 </a:t>
                      </a:r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ед.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76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Общее количество функций Управления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24 </a:t>
                      </a:r>
                      <a:r>
                        <a:rPr lang="ru-RU" sz="18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шт.</a:t>
                      </a:r>
                      <a:endParaRPr lang="ru-RU" sz="18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584" y="5646491"/>
            <a:ext cx="798794" cy="798794"/>
          </a:xfrm>
          <a:prstGeom prst="rect">
            <a:avLst/>
          </a:prstGeom>
        </p:spPr>
      </p:pic>
      <p:sp>
        <p:nvSpPr>
          <p:cNvPr id="37" name="TextBox 29"/>
          <p:cNvSpPr txBox="1"/>
          <p:nvPr/>
        </p:nvSpPr>
        <p:spPr>
          <a:xfrm>
            <a:off x="3759044" y="6495032"/>
            <a:ext cx="1055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rgbClr val="3971B4"/>
                </a:solidFill>
              </a:rPr>
              <a:t>ГИС ГМУ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18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3239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322405195"/>
              </p:ext>
            </p:extLst>
          </p:nvPr>
        </p:nvGraphicFramePr>
        <p:xfrm>
          <a:off x="109460" y="719666"/>
          <a:ext cx="1187480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53495" y="5740595"/>
            <a:ext cx="1173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971B4"/>
                </a:solidFill>
              </a:rPr>
              <a:t>С 12 июля 2025 года осуществлен перевод операций в Подсистему управления доходами</a:t>
            </a:r>
          </a:p>
          <a:p>
            <a:r>
              <a:rPr lang="ru-RU" dirty="0" smtClean="0">
                <a:solidFill>
                  <a:srgbClr val="3971B4"/>
                </a:solidFill>
              </a:rPr>
              <a:t>ГИИС </a:t>
            </a:r>
            <a:r>
              <a:rPr lang="ru-RU" dirty="0">
                <a:solidFill>
                  <a:srgbClr val="3971B4"/>
                </a:solidFill>
              </a:rPr>
              <a:t>«Электронный бюджет</a:t>
            </a:r>
            <a:r>
              <a:rPr lang="ru-RU" dirty="0" smtClean="0">
                <a:solidFill>
                  <a:srgbClr val="3971B4"/>
                </a:solidFill>
              </a:rPr>
              <a:t>»</a:t>
            </a:r>
          </a:p>
          <a:p>
            <a:r>
              <a:rPr lang="ru-RU" dirty="0" smtClean="0">
                <a:solidFill>
                  <a:srgbClr val="3971B4"/>
                </a:solidFill>
              </a:rPr>
              <a:t>Работа с администраторами начислений ГИС ГМП</a:t>
            </a:r>
            <a:endParaRPr lang="ru-RU" dirty="0">
              <a:solidFill>
                <a:srgbClr val="3971B4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7241711" y="261691"/>
            <a:ext cx="3288257" cy="516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endParaRPr lang="ru-RU" sz="2800" dirty="0">
              <a:solidFill>
                <a:srgbClr val="003296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05993" y="209395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и распределение поступлений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0351" y="5122975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2026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46743" y="5488090"/>
            <a:ext cx="10173608" cy="1960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4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942842" y="1927333"/>
            <a:ext cx="67735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3971B4"/>
                </a:solidFill>
              </a:rPr>
              <a:t>278 участников </a:t>
            </a:r>
          </a:p>
          <a:p>
            <a:endParaRPr lang="ru-RU" sz="3200" dirty="0" smtClean="0">
              <a:solidFill>
                <a:srgbClr val="3971B4"/>
              </a:solidFill>
            </a:endParaRPr>
          </a:p>
          <a:p>
            <a:r>
              <a:rPr lang="ru-RU" sz="3200" dirty="0" smtClean="0">
                <a:solidFill>
                  <a:srgbClr val="3971B4"/>
                </a:solidFill>
              </a:rPr>
              <a:t>Рейтинг взаимодействия участников регионального уровня с ГИС ГМП (соотношение начисленных и уплаченных платежей) – 71,09%</a:t>
            </a:r>
            <a:endParaRPr lang="ru-RU" sz="3200" dirty="0">
              <a:solidFill>
                <a:srgbClr val="3971B4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7241711" y="261691"/>
            <a:ext cx="3288257" cy="516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endParaRPr lang="ru-RU" sz="2800" dirty="0">
              <a:solidFill>
                <a:srgbClr val="003296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05993" y="209395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ГИС ГМП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" t="24856" r="618" b="21482"/>
          <a:stretch/>
        </p:blipFill>
        <p:spPr>
          <a:xfrm rot="16200000">
            <a:off x="-1213348" y="2314194"/>
            <a:ext cx="5713874" cy="308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2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4605993" y="209395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</a:t>
            </a:r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обслуживание 2025 год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6010" y="5739173"/>
            <a:ext cx="2115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3971B4"/>
                </a:solidFill>
              </a:rPr>
              <a:t>46 клиентов</a:t>
            </a:r>
            <a:r>
              <a:rPr lang="ru-RU" sz="1400" dirty="0">
                <a:solidFill>
                  <a:srgbClr val="3971B4"/>
                </a:solidFill>
              </a:rPr>
              <a:t>, </a:t>
            </a:r>
            <a:r>
              <a:rPr lang="ru-RU" sz="1400" dirty="0" smtClean="0">
                <a:solidFill>
                  <a:srgbClr val="3971B4"/>
                </a:solidFill>
              </a:rPr>
              <a:t>в </a:t>
            </a:r>
            <a:r>
              <a:rPr lang="ru-RU" sz="1400" dirty="0" err="1">
                <a:solidFill>
                  <a:srgbClr val="3971B4"/>
                </a:solidFill>
              </a:rPr>
              <a:t>т.ч</a:t>
            </a:r>
            <a:r>
              <a:rPr lang="ru-RU" sz="1400" dirty="0">
                <a:solidFill>
                  <a:srgbClr val="3971B4"/>
                </a:solidFill>
              </a:rPr>
              <a:t>. ТГУ</a:t>
            </a:r>
            <a:r>
              <a:rPr lang="ru-RU" sz="1400" dirty="0" smtClean="0">
                <a:solidFill>
                  <a:srgbClr val="3971B4"/>
                </a:solidFill>
              </a:rPr>
              <a:t>, </a:t>
            </a:r>
            <a:r>
              <a:rPr lang="ru-RU" sz="1400" dirty="0">
                <a:solidFill>
                  <a:srgbClr val="3971B4"/>
                </a:solidFill>
              </a:rPr>
              <a:t>ТПУ, ТУСУР, </a:t>
            </a:r>
            <a:r>
              <a:rPr lang="ru-RU" sz="1400" dirty="0" smtClean="0">
                <a:solidFill>
                  <a:srgbClr val="3971B4"/>
                </a:solidFill>
              </a:rPr>
              <a:t>ТГАСУ, </a:t>
            </a:r>
            <a:r>
              <a:rPr lang="ru-RU" sz="1400" dirty="0" err="1" smtClean="0">
                <a:solidFill>
                  <a:srgbClr val="3971B4"/>
                </a:solidFill>
              </a:rPr>
              <a:t>СибГМУ</a:t>
            </a:r>
            <a:r>
              <a:rPr lang="ru-RU" sz="1400" dirty="0">
                <a:solidFill>
                  <a:srgbClr val="3971B4"/>
                </a:solidFill>
              </a:rPr>
              <a:t>, Томский </a:t>
            </a:r>
            <a:r>
              <a:rPr lang="ru-RU" sz="1400" dirty="0" smtClean="0">
                <a:solidFill>
                  <a:srgbClr val="3971B4"/>
                </a:solidFill>
              </a:rPr>
              <a:t>НИМЦ</a:t>
            </a:r>
            <a:endParaRPr lang="ru-RU" sz="1400" dirty="0">
              <a:solidFill>
                <a:srgbClr val="3971B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07147" y="5800065"/>
            <a:ext cx="1292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3971B4"/>
                </a:solidFill>
              </a:rPr>
              <a:t>139 клиентов</a:t>
            </a:r>
            <a:endParaRPr lang="ru-RU" sz="1400" dirty="0">
              <a:solidFill>
                <a:srgbClr val="3971B4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532185" y="919381"/>
            <a:ext cx="6458592" cy="732559"/>
            <a:chOff x="2790093" y="1153843"/>
            <a:chExt cx="6458592" cy="732559"/>
          </a:xfrm>
          <a:solidFill>
            <a:schemeClr val="bg1"/>
          </a:solidFill>
        </p:grpSpPr>
        <p:sp>
          <p:nvSpPr>
            <p:cNvPr id="3" name="TextBox 2"/>
            <p:cNvSpPr txBox="1"/>
            <p:nvPr/>
          </p:nvSpPr>
          <p:spPr>
            <a:xfrm>
              <a:off x="7864139" y="1517070"/>
              <a:ext cx="1384546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1B5391"/>
                  </a:solidFill>
                </a:rPr>
                <a:t>млрд. руб.</a:t>
              </a:r>
              <a:endParaRPr lang="ru-RU" b="1" dirty="0">
                <a:solidFill>
                  <a:srgbClr val="1B539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201508" y="1257076"/>
              <a:ext cx="281354" cy="255201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2790093" y="1257076"/>
              <a:ext cx="281354" cy="25520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3971B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85577" y="1153843"/>
              <a:ext cx="232922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1B5391"/>
                  </a:solidFill>
                </a:rPr>
                <a:t>ЛБО, Поступления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695853" y="1153843"/>
              <a:ext cx="245092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1B5391"/>
                  </a:solidFill>
                </a:rPr>
                <a:t>Кассовые выплаты</a:t>
              </a:r>
              <a:endParaRPr lang="ru-RU" b="1" dirty="0">
                <a:solidFill>
                  <a:srgbClr val="1B539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5955" y="5748155"/>
            <a:ext cx="1611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3971B4"/>
                </a:solidFill>
              </a:rPr>
              <a:t>ВСЕГО </a:t>
            </a:r>
          </a:p>
          <a:p>
            <a:r>
              <a:rPr lang="ru-RU" dirty="0" smtClean="0">
                <a:solidFill>
                  <a:srgbClr val="3971B4"/>
                </a:solidFill>
              </a:rPr>
              <a:t>186 </a:t>
            </a:r>
            <a:r>
              <a:rPr lang="ru-RU" dirty="0">
                <a:solidFill>
                  <a:srgbClr val="3971B4"/>
                </a:solidFill>
              </a:rPr>
              <a:t>клиентов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3779" y="5685530"/>
            <a:ext cx="1875692" cy="8331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459085815"/>
              </p:ext>
            </p:extLst>
          </p:nvPr>
        </p:nvGraphicFramePr>
        <p:xfrm>
          <a:off x="2020277" y="1022614"/>
          <a:ext cx="8128000" cy="47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128789" y="1390285"/>
            <a:ext cx="738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3971B4"/>
                </a:solidFill>
              </a:rPr>
              <a:t>127,8</a:t>
            </a:r>
            <a:endParaRPr lang="ru-RU" sz="1400" b="1" dirty="0">
              <a:solidFill>
                <a:srgbClr val="3971B4"/>
              </a:solidFill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922346" y="3726802"/>
            <a:ext cx="701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3971B4"/>
                </a:solidFill>
              </a:rPr>
              <a:t>43,6</a:t>
            </a:r>
            <a:endParaRPr lang="ru-RU" sz="1400" b="1" dirty="0">
              <a:solidFill>
                <a:srgbClr val="3971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65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1140178" y="4067972"/>
            <a:ext cx="107357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200" dirty="0" smtClean="0">
              <a:solidFill>
                <a:srgbClr val="3971B4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3971B4"/>
                </a:solidFill>
              </a:rPr>
              <a:t>Создана система Мониторинга операционного дня</a:t>
            </a:r>
            <a:endParaRPr lang="ru-RU" sz="1200" dirty="0" smtClean="0">
              <a:solidFill>
                <a:srgbClr val="3971B4"/>
              </a:solidFill>
            </a:endParaRPr>
          </a:p>
          <a:p>
            <a:pPr>
              <a:defRPr/>
            </a:pPr>
            <a:endParaRPr lang="ru-RU" sz="2400" dirty="0" smtClean="0">
              <a:solidFill>
                <a:srgbClr val="3971B4"/>
              </a:solidFill>
            </a:endParaRPr>
          </a:p>
          <a:p>
            <a:pPr>
              <a:defRPr/>
            </a:pPr>
            <a:r>
              <a:rPr lang="ru-RU" sz="2400" dirty="0" err="1" smtClean="0">
                <a:solidFill>
                  <a:srgbClr val="3971B4"/>
                </a:solidFill>
              </a:rPr>
              <a:t>Рискориентированное</a:t>
            </a:r>
            <a:r>
              <a:rPr lang="ru-RU" sz="2400" dirty="0" smtClean="0">
                <a:solidFill>
                  <a:srgbClr val="3971B4"/>
                </a:solidFill>
              </a:rPr>
              <a:t> санкционирование</a:t>
            </a:r>
            <a:endParaRPr lang="ru-RU" sz="1200" dirty="0" smtClean="0">
              <a:solidFill>
                <a:srgbClr val="3971B4"/>
              </a:solidFill>
            </a:endParaRPr>
          </a:p>
          <a:p>
            <a:pPr>
              <a:defRPr/>
            </a:pPr>
            <a:endParaRPr lang="ru-RU" sz="2400" dirty="0" smtClean="0">
              <a:solidFill>
                <a:srgbClr val="3971B4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3971B4"/>
                </a:solidFill>
              </a:rPr>
              <a:t>Отражение дебиторской задолженности ПБС в учете ТОФК</a:t>
            </a:r>
            <a:endParaRPr lang="ru-RU" sz="2400" dirty="0">
              <a:solidFill>
                <a:srgbClr val="3971B4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516039" y="3673831"/>
            <a:ext cx="3457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2025 - 2026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8933" y="46464"/>
            <a:ext cx="7385022" cy="77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</a:t>
            </a:r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представленных исполнительных 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документах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45984672"/>
              </p:ext>
            </p:extLst>
          </p:nvPr>
        </p:nvGraphicFramePr>
        <p:xfrm>
          <a:off x="1307253" y="1062006"/>
          <a:ext cx="9482667" cy="2652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6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64058" y="4038946"/>
            <a:ext cx="8053936" cy="2902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9" t="44674" r="57125" b="45871"/>
          <a:stretch/>
        </p:blipFill>
        <p:spPr>
          <a:xfrm>
            <a:off x="495743" y="4088485"/>
            <a:ext cx="659312" cy="6593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 t="25608" r="87673" b="63371"/>
          <a:stretch/>
        </p:blipFill>
        <p:spPr>
          <a:xfrm>
            <a:off x="458600" y="5839916"/>
            <a:ext cx="643466" cy="57573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4" t="35363" r="57042" b="54656"/>
          <a:stretch/>
        </p:blipFill>
        <p:spPr>
          <a:xfrm>
            <a:off x="547159" y="5027891"/>
            <a:ext cx="541600" cy="531930"/>
          </a:xfrm>
          <a:prstGeom prst="rect">
            <a:avLst/>
          </a:prstGeom>
        </p:spPr>
      </p:pic>
      <p:sp>
        <p:nvSpPr>
          <p:cNvPr id="16" name="Скругленный прямоугольник 4"/>
          <p:cNvSpPr/>
          <p:nvPr/>
        </p:nvSpPr>
        <p:spPr>
          <a:xfrm>
            <a:off x="3405781" y="1283084"/>
            <a:ext cx="985245" cy="7360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rgbClr val="1B5391"/>
                </a:solidFill>
              </a:rPr>
              <a:t>СФР</a:t>
            </a:r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846022" y="3227920"/>
            <a:ext cx="5267155" cy="116094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solidFill>
                  <a:srgbClr val="3971B4"/>
                </a:solidFill>
              </a:rPr>
              <a:t>Поступило</a:t>
            </a:r>
            <a:r>
              <a:rPr lang="ru-RU" kern="1200" dirty="0" smtClean="0">
                <a:solidFill>
                  <a:srgbClr val="3971B4"/>
                </a:solidFill>
              </a:rPr>
              <a:t> </a:t>
            </a:r>
            <a:r>
              <a:rPr lang="ru-RU" dirty="0" smtClean="0">
                <a:solidFill>
                  <a:srgbClr val="3971B4"/>
                </a:solidFill>
              </a:rPr>
              <a:t>556 ИД на сумму 122,2 млн. руб.</a:t>
            </a:r>
            <a:endParaRPr lang="ru-RU" dirty="0">
              <a:solidFill>
                <a:srgbClr val="3971B4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7157792"/>
              </p:ext>
            </p:extLst>
          </p:nvPr>
        </p:nvGraphicFramePr>
        <p:xfrm>
          <a:off x="386598" y="1166555"/>
          <a:ext cx="4338571" cy="2392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5" name="TextBox 1"/>
          <p:cNvSpPr txBox="1"/>
          <p:nvPr/>
        </p:nvSpPr>
        <p:spPr>
          <a:xfrm>
            <a:off x="1782997" y="2461074"/>
            <a:ext cx="772886" cy="4245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bg1"/>
                </a:solidFill>
              </a:rPr>
              <a:t>73 %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75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1957922" y="5884629"/>
            <a:ext cx="9472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200" b="1" dirty="0" smtClean="0"/>
          </a:p>
          <a:p>
            <a:pPr>
              <a:defRPr/>
            </a:pPr>
            <a:r>
              <a:rPr lang="ru-RU" sz="2400" dirty="0" smtClean="0">
                <a:solidFill>
                  <a:srgbClr val="3971B4"/>
                </a:solidFill>
              </a:rPr>
              <a:t>Создана система Мониторинга операционного дня</a:t>
            </a:r>
          </a:p>
          <a:p>
            <a:pPr>
              <a:defRPr/>
            </a:pPr>
            <a:endParaRPr lang="ru-RU" sz="2400" b="1" dirty="0" smtClean="0">
              <a:solidFill>
                <a:srgbClr val="1B539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2362" y="322892"/>
            <a:ext cx="7167637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операционного дня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7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9" t="44674" r="57125" b="45871"/>
          <a:stretch/>
        </p:blipFill>
        <p:spPr>
          <a:xfrm>
            <a:off x="1298610" y="5930698"/>
            <a:ext cx="659312" cy="659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885" y="892629"/>
            <a:ext cx="9895115" cy="503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3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17697" y="886593"/>
            <a:ext cx="11414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3971B4"/>
                </a:solidFill>
              </a:rPr>
              <a:t>Доходы</a:t>
            </a:r>
            <a:r>
              <a:rPr lang="ru-RU" sz="2400" dirty="0" smtClean="0">
                <a:solidFill>
                  <a:srgbClr val="1B5391"/>
                </a:solidFill>
              </a:rPr>
              <a:t> </a:t>
            </a:r>
            <a:r>
              <a:rPr lang="ru-RU" sz="3200" b="1" dirty="0" smtClean="0">
                <a:solidFill>
                  <a:srgbClr val="11B15B"/>
                </a:solidFill>
              </a:rPr>
              <a:t>106,4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srgbClr val="3971B4"/>
                </a:solidFill>
              </a:rPr>
              <a:t>млрд. руб.</a:t>
            </a:r>
            <a:r>
              <a:rPr lang="ru-RU" sz="2400" b="1" dirty="0" smtClean="0">
                <a:solidFill>
                  <a:srgbClr val="1B5391"/>
                </a:solidFill>
              </a:rPr>
              <a:t>                                    </a:t>
            </a:r>
            <a:r>
              <a:rPr lang="ru-RU" sz="2400" dirty="0" smtClean="0">
                <a:solidFill>
                  <a:srgbClr val="3971B4"/>
                </a:solidFill>
              </a:rPr>
              <a:t>Расходы</a:t>
            </a:r>
            <a:r>
              <a:rPr lang="ru-RU" sz="2400" b="1" dirty="0" smtClean="0">
                <a:solidFill>
                  <a:srgbClr val="1B5391"/>
                </a:solidFill>
              </a:rPr>
              <a:t>  </a:t>
            </a:r>
            <a:r>
              <a:rPr lang="ru-RU" sz="3200" b="1" dirty="0" smtClean="0">
                <a:solidFill>
                  <a:srgbClr val="FF0000"/>
                </a:solidFill>
              </a:rPr>
              <a:t>124,8 </a:t>
            </a:r>
            <a:r>
              <a:rPr lang="ru-RU" sz="2400" dirty="0" smtClean="0">
                <a:solidFill>
                  <a:srgbClr val="3971B4"/>
                </a:solidFill>
              </a:rPr>
              <a:t>млрд. руб.</a:t>
            </a:r>
            <a:endParaRPr lang="ru-RU" sz="2400" dirty="0">
              <a:solidFill>
                <a:srgbClr val="3971B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2171" y="3459124"/>
            <a:ext cx="1624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white"/>
                </a:solidFill>
              </a:rPr>
              <a:t>79</a:t>
            </a:r>
            <a:r>
              <a:rPr lang="ru-RU" sz="2800" b="1" dirty="0" smtClean="0">
                <a:solidFill>
                  <a:prstClr val="white"/>
                </a:solidFill>
              </a:rPr>
              <a:t> </a:t>
            </a:r>
            <a:r>
              <a:rPr lang="en-US" sz="2800" b="1" dirty="0" smtClean="0">
                <a:solidFill>
                  <a:prstClr val="white"/>
                </a:solidFill>
              </a:rPr>
              <a:t>4</a:t>
            </a:r>
            <a:r>
              <a:rPr lang="ru-RU" sz="2800" b="1" dirty="0" smtClean="0">
                <a:solidFill>
                  <a:prstClr val="white"/>
                </a:solidFill>
              </a:rPr>
              <a:t>30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3167" y="3755519"/>
            <a:ext cx="1367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prstClr val="white"/>
                </a:solidFill>
              </a:rPr>
              <a:t>29 732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88061" y="1627155"/>
            <a:ext cx="198002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Национальные</a:t>
            </a:r>
          </a:p>
          <a:p>
            <a:pPr algn="ctr"/>
            <a:r>
              <a:rPr lang="ru-RU" sz="2000" dirty="0">
                <a:solidFill>
                  <a:srgbClr val="3971B4"/>
                </a:solidFill>
              </a:rPr>
              <a:t>п</a:t>
            </a:r>
            <a:r>
              <a:rPr lang="ru-RU" sz="2000" dirty="0" smtClean="0">
                <a:solidFill>
                  <a:srgbClr val="3971B4"/>
                </a:solidFill>
              </a:rPr>
              <a:t>роекты </a:t>
            </a:r>
          </a:p>
          <a:p>
            <a:pPr algn="ctr"/>
            <a:r>
              <a:rPr lang="ru-RU" sz="2800" dirty="0" smtClean="0">
                <a:solidFill>
                  <a:srgbClr val="3971B4"/>
                </a:solidFill>
              </a:rPr>
              <a:t>11 НП</a:t>
            </a:r>
            <a:endParaRPr lang="ru-RU" sz="2000" dirty="0">
              <a:solidFill>
                <a:srgbClr val="3971B4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442254" y="4403333"/>
            <a:ext cx="2219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3971B4"/>
                </a:solidFill>
              </a:rPr>
              <a:t>10,6</a:t>
            </a:r>
            <a:r>
              <a:rPr lang="en-US" sz="3200" dirty="0" smtClean="0">
                <a:solidFill>
                  <a:srgbClr val="3971B4"/>
                </a:solidFill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3971B4"/>
                </a:solidFill>
              </a:rPr>
              <a:t>млрд.</a:t>
            </a:r>
            <a:r>
              <a:rPr lang="en-US" sz="2400" dirty="0" smtClean="0">
                <a:solidFill>
                  <a:srgbClr val="3971B4"/>
                </a:solidFill>
              </a:rPr>
              <a:t> </a:t>
            </a:r>
            <a:r>
              <a:rPr lang="ru-RU" sz="2400" dirty="0" smtClean="0">
                <a:solidFill>
                  <a:srgbClr val="3971B4"/>
                </a:solidFill>
              </a:rPr>
              <a:t>руб.</a:t>
            </a:r>
            <a:endParaRPr lang="ru-RU" sz="2400" dirty="0">
              <a:solidFill>
                <a:srgbClr val="3971B4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086" y="2662536"/>
            <a:ext cx="2507418" cy="181301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1627" y="5918199"/>
            <a:ext cx="243373" cy="243373"/>
          </a:xfrm>
          <a:prstGeom prst="rect">
            <a:avLst/>
          </a:prstGeom>
          <a:solidFill>
            <a:srgbClr val="3760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1627" y="6249502"/>
            <a:ext cx="243373" cy="243373"/>
          </a:xfrm>
          <a:prstGeom prst="rect">
            <a:avLst/>
          </a:prstGeom>
          <a:solidFill>
            <a:srgbClr val="95B3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171" y="5856392"/>
            <a:ext cx="3694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971B4"/>
                </a:solidFill>
              </a:rPr>
              <a:t>Собственные средства субъекта</a:t>
            </a:r>
            <a:endParaRPr lang="ru-RU" dirty="0">
              <a:solidFill>
                <a:srgbClr val="3971B4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2171" y="6200325"/>
            <a:ext cx="1349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971B4"/>
                </a:solidFill>
              </a:rPr>
              <a:t>МБТ из ФБ</a:t>
            </a:r>
            <a:endParaRPr lang="ru-RU" dirty="0">
              <a:solidFill>
                <a:srgbClr val="3971B4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38849" y="102174"/>
            <a:ext cx="5933511" cy="77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МБТ из ФБ в бюджет </a:t>
            </a:r>
            <a:endParaRPr lang="ru-RU" sz="2221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Томской 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</a:t>
            </a:r>
          </a:p>
        </p:txBody>
      </p:sp>
      <p:sp>
        <p:nvSpPr>
          <p:cNvPr id="4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8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00460" y="4047112"/>
            <a:ext cx="1193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Субсидии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/>
          </p:nvPr>
        </p:nvGraphicFramePr>
        <p:xfrm>
          <a:off x="-225879" y="1515894"/>
          <a:ext cx="8875059" cy="4340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234218" y="2720460"/>
            <a:ext cx="1518173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900" b="0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486F62E9-8533-4290-B772-2CE32466D8CB}" type="VALUE">
              <a:rPr lang="ru-RU" sz="3200" b="1" smtClean="0"/>
              <a:pPr algn="ctr">
                <a:defRPr sz="900" b="0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76,5</a:t>
            </a:fld>
            <a:r>
              <a:rPr lang="ru-RU" sz="2400" b="1" dirty="0" smtClean="0"/>
              <a:t> </a:t>
            </a:r>
          </a:p>
          <a:p>
            <a:pPr algn="ctr">
              <a:defRPr sz="900" b="0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/>
              <a:t>млрд. руб.</a:t>
            </a:r>
          </a:p>
          <a:p>
            <a:pPr algn="ctr">
              <a:defRPr sz="900" b="0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/>
              <a:t> (</a:t>
            </a:r>
            <a:fld id="{A603156B-D702-4CA9-8C7C-AB728BBE648E}" type="PERCENTAGE">
              <a:rPr lang="ru-RU" sz="2400" b="1" smtClean="0"/>
              <a:pPr algn="ctr">
                <a:defRPr sz="900" b="0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72%</a:t>
            </a:fld>
            <a:r>
              <a:rPr lang="ru-RU" sz="2400" b="1" dirty="0" smtClean="0"/>
              <a:t>)</a:t>
            </a:r>
            <a:endParaRPr lang="ru-RU" sz="24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09939" y="2422662"/>
            <a:ext cx="13773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1E5694"/>
                </a:solidFill>
              </a:rPr>
              <a:t>Дотации</a:t>
            </a:r>
            <a:endParaRPr lang="ru-RU" sz="2000" b="1" i="1" dirty="0">
              <a:solidFill>
                <a:srgbClr val="1E5694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09401" y="2284091"/>
            <a:ext cx="20017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14,7 </a:t>
            </a:r>
            <a:r>
              <a:rPr lang="ru-RU" sz="1400" dirty="0" smtClean="0">
                <a:solidFill>
                  <a:srgbClr val="3971B4"/>
                </a:solidFill>
              </a:rPr>
              <a:t>млрд. руб.</a:t>
            </a:r>
          </a:p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(14%) </a:t>
            </a:r>
            <a:endParaRPr lang="ru-RU" sz="2000" dirty="0">
              <a:solidFill>
                <a:srgbClr val="3971B4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469571" y="3064634"/>
            <a:ext cx="1384545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B2748A3-EBF7-4419-A0E0-23791CB41E05}" type="VALUE">
              <a:rPr lang="en-US" sz="3200" b="1" smtClean="0"/>
              <a:pPr algn="ctr"/>
              <a:t>29,9</a:t>
            </a:fld>
            <a:endParaRPr lang="ru-RU" sz="3200" b="1" dirty="0" smtClean="0"/>
          </a:p>
          <a:p>
            <a:pPr algn="ctr"/>
            <a:r>
              <a:rPr lang="ru-RU" b="1" dirty="0"/>
              <a:t>м</a:t>
            </a:r>
            <a:r>
              <a:rPr lang="ru-RU" b="1" dirty="0" smtClean="0"/>
              <a:t>лрд. руб.</a:t>
            </a:r>
          </a:p>
          <a:p>
            <a:pPr algn="ctr"/>
            <a:r>
              <a:rPr lang="ru-RU" sz="2400" b="1" dirty="0" smtClean="0"/>
              <a:t>(28%) </a:t>
            </a:r>
            <a:endParaRPr lang="ru-RU" sz="24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37890" y="3170732"/>
            <a:ext cx="15120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</a:rPr>
              <a:t>Субсидии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875837" y="3809847"/>
            <a:ext cx="1666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</a:rPr>
              <a:t>Субвенции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989801" y="4589084"/>
            <a:ext cx="1499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</a:rPr>
              <a:t>Иные МБТ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278976" y="3054126"/>
            <a:ext cx="20017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11,0 </a:t>
            </a:r>
            <a:r>
              <a:rPr lang="ru-RU" sz="1400" dirty="0" smtClean="0">
                <a:solidFill>
                  <a:srgbClr val="3971B4"/>
                </a:solidFill>
              </a:rPr>
              <a:t>млрд. руб.</a:t>
            </a:r>
          </a:p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(10%) </a:t>
            </a:r>
            <a:endParaRPr lang="ru-RU" sz="2000" dirty="0">
              <a:solidFill>
                <a:srgbClr val="3971B4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252607" y="3746001"/>
            <a:ext cx="20017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3971B4"/>
                </a:solidFill>
              </a:rPr>
              <a:t>2</a:t>
            </a:r>
            <a:r>
              <a:rPr lang="ru-RU" sz="2000" dirty="0" smtClean="0">
                <a:solidFill>
                  <a:srgbClr val="3971B4"/>
                </a:solidFill>
              </a:rPr>
              <a:t>,7 </a:t>
            </a:r>
            <a:r>
              <a:rPr lang="ru-RU" sz="1400" dirty="0" smtClean="0">
                <a:solidFill>
                  <a:srgbClr val="3971B4"/>
                </a:solidFill>
              </a:rPr>
              <a:t>млрд. руб.</a:t>
            </a:r>
          </a:p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(3%) </a:t>
            </a:r>
            <a:endParaRPr lang="ru-RU" sz="2000" dirty="0">
              <a:solidFill>
                <a:srgbClr val="3971B4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252607" y="4437876"/>
            <a:ext cx="20017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1,5 </a:t>
            </a:r>
            <a:r>
              <a:rPr lang="ru-RU" sz="1400" dirty="0" smtClean="0">
                <a:solidFill>
                  <a:srgbClr val="3971B4"/>
                </a:solidFill>
              </a:rPr>
              <a:t>млрд. руб.</a:t>
            </a:r>
          </a:p>
          <a:p>
            <a:pPr algn="ctr"/>
            <a:r>
              <a:rPr lang="ru-RU" sz="2000" dirty="0" smtClean="0">
                <a:solidFill>
                  <a:srgbClr val="3971B4"/>
                </a:solidFill>
              </a:rPr>
              <a:t>(1%) </a:t>
            </a:r>
            <a:endParaRPr lang="ru-RU" sz="2000" dirty="0">
              <a:solidFill>
                <a:srgbClr val="3971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59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1519" y="-1155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15450" y="202230"/>
            <a:ext cx="2538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0"/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МБТ</a:t>
            </a:r>
            <a:endParaRPr lang="ru-RU" sz="2000" b="1" dirty="0">
              <a:ln w="0"/>
              <a:solidFill>
                <a:srgbClr val="2428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4"/>
          <p:cNvSpPr txBox="1">
            <a:spLocks/>
          </p:cNvSpPr>
          <p:nvPr/>
        </p:nvSpPr>
        <p:spPr>
          <a:xfrm>
            <a:off x="11049000" y="6540178"/>
            <a:ext cx="1143000" cy="21710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9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20375" y="895350"/>
            <a:ext cx="11757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млн</a:t>
            </a:r>
            <a:r>
              <a:rPr lang="ru-RU" sz="1600" b="1" i="1" dirty="0"/>
              <a:t>. руб.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52400" y="67181"/>
            <a:ext cx="4348321" cy="759466"/>
            <a:chOff x="199434" y="75397"/>
            <a:chExt cx="4348321" cy="75946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43527" y="110067"/>
              <a:ext cx="2391639" cy="72479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93220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804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199434" y="75397"/>
              <a:ext cx="4348321" cy="753872"/>
              <a:chOff x="139700" y="46532"/>
              <a:chExt cx="2057400" cy="356693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64947"/>
              <a:stretch/>
            </p:blipFill>
            <p:spPr>
              <a:xfrm>
                <a:off x="139700" y="46532"/>
                <a:ext cx="319403" cy="356693"/>
              </a:xfrm>
              <a:prstGeom prst="rect">
                <a:avLst/>
              </a:prstGeom>
              <a:ln>
                <a:solidFill>
                  <a:sysClr val="window" lastClr="FFFFFF"/>
                </a:solidFill>
              </a:ln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459103" y="91142"/>
                <a:ext cx="1737997" cy="197623"/>
              </a:xfrm>
              <a:prstGeom prst="rect">
                <a:avLst/>
              </a:prstGeom>
              <a:noFill/>
              <a:ln>
                <a:solidFill>
                  <a:sysClr val="window" lastClr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193220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УПРАВЛЕНИЕ </a:t>
                </a:r>
                <a:r>
                  <a:rPr kumimoji="0" lang="ru-RU" sz="1057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ФЕДЕРАЛЬНОГО</a:t>
                </a:r>
              </a:p>
              <a:p>
                <a:pPr marL="0" marR="0" lvl="0" indent="0" defTabSz="193220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7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 КАЗНАЧЕЙСТВА ПО </a:t>
                </a:r>
                <a:r>
                  <a:rPr kumimoji="0" lang="ru-RU" sz="105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ТОМСКОЙ ОБЛАСТИ</a:t>
                </a:r>
              </a:p>
            </p:txBody>
          </p:sp>
        </p:grpSp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048378"/>
              </p:ext>
            </p:extLst>
          </p:nvPr>
        </p:nvGraphicFramePr>
        <p:xfrm>
          <a:off x="489929" y="1216167"/>
          <a:ext cx="11306173" cy="5270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2718">
                  <a:extLst>
                    <a:ext uri="{9D8B030D-6E8A-4147-A177-3AD203B41FA5}">
                      <a16:colId xmlns:a16="http://schemas.microsoft.com/office/drawing/2014/main" val="3635763359"/>
                    </a:ext>
                  </a:extLst>
                </a:gridCol>
                <a:gridCol w="1874177">
                  <a:extLst>
                    <a:ext uri="{9D8B030D-6E8A-4147-A177-3AD203B41FA5}">
                      <a16:colId xmlns:a16="http://schemas.microsoft.com/office/drawing/2014/main" val="2269876993"/>
                    </a:ext>
                  </a:extLst>
                </a:gridCol>
                <a:gridCol w="1874177">
                  <a:extLst>
                    <a:ext uri="{9D8B030D-6E8A-4147-A177-3AD203B41FA5}">
                      <a16:colId xmlns:a16="http://schemas.microsoft.com/office/drawing/2014/main" val="3214844361"/>
                    </a:ext>
                  </a:extLst>
                </a:gridCol>
                <a:gridCol w="1588976">
                  <a:extLst>
                    <a:ext uri="{9D8B030D-6E8A-4147-A177-3AD203B41FA5}">
                      <a16:colId xmlns:a16="http://schemas.microsoft.com/office/drawing/2014/main" val="663768246"/>
                    </a:ext>
                  </a:extLst>
                </a:gridCol>
                <a:gridCol w="2225951">
                  <a:extLst>
                    <a:ext uri="{9D8B030D-6E8A-4147-A177-3AD203B41FA5}">
                      <a16:colId xmlns:a16="http://schemas.microsoft.com/office/drawing/2014/main" val="203245009"/>
                    </a:ext>
                  </a:extLst>
                </a:gridCol>
                <a:gridCol w="1400174">
                  <a:extLst>
                    <a:ext uri="{9D8B030D-6E8A-4147-A177-3AD203B41FA5}">
                      <a16:colId xmlns:a16="http://schemas.microsoft.com/office/drawing/2014/main" val="569641932"/>
                    </a:ext>
                  </a:extLst>
                </a:gridCol>
              </a:tblGrid>
              <a:tr h="1394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МБТ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Доведено</a:t>
                      </a:r>
                      <a:r>
                        <a:rPr lang="ru-RU" sz="1800" b="0" u="none" strike="noStrike" dirty="0">
                          <a:solidFill>
                            <a:srgbClr val="3971B4"/>
                          </a:solidFill>
                          <a:effectLst/>
                        </a:rPr>
                        <a:t/>
                      </a:r>
                      <a:br>
                        <a:rPr lang="ru-RU" sz="1800" b="0" u="none" strike="noStrike" dirty="0">
                          <a:solidFill>
                            <a:srgbClr val="3971B4"/>
                          </a:solidFill>
                          <a:effectLst/>
                        </a:rPr>
                      </a:br>
                      <a:r>
                        <a:rPr lang="ru-RU" sz="1800" b="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ЛБО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Исполнение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%</a:t>
                      </a:r>
                      <a:b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</a:br>
                      <a: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Реализации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Средний % исполнения по РФ (ПИАО)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Позиция</a:t>
                      </a:r>
                      <a:endParaRPr lang="ru-RU" sz="18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extLst>
                  <a:ext uri="{0D108BD9-81ED-4DB2-BD59-A6C34878D82A}">
                    <a16:rowId xmlns:a16="http://schemas.microsoft.com/office/drawing/2014/main" val="2449366859"/>
                  </a:ext>
                </a:extLst>
              </a:tr>
              <a:tr h="1219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Всего </a:t>
                      </a:r>
                      <a:r>
                        <a:rPr lang="ru-RU" sz="2000" b="0" u="none" strike="noStrike" dirty="0" err="1" smtClean="0">
                          <a:solidFill>
                            <a:srgbClr val="3971B4"/>
                          </a:solidFill>
                          <a:effectLst/>
                        </a:rPr>
                        <a:t>мбт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15 169,9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14 505,3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95,6</a:t>
                      </a:r>
                      <a:r>
                        <a:rPr lang="ru-RU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u="none" strike="noStrike" dirty="0" smtClean="0">
                        <a:effectLst/>
                      </a:endParaRP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99,7</a:t>
                      </a: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ru-RU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87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extLst>
                  <a:ext uri="{0D108BD9-81ED-4DB2-BD59-A6C34878D82A}">
                    <a16:rowId xmlns:a16="http://schemas.microsoft.com/office/drawing/2014/main" val="730595075"/>
                  </a:ext>
                </a:extLst>
              </a:tr>
              <a:tr h="1313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В рамках НП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10 596,2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>
                          <a:effectLst/>
                        </a:rPr>
                        <a:t>9 949,7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u="none" strike="noStrike" dirty="0" smtClean="0">
                        <a:effectLst/>
                      </a:endParaRP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93,9</a:t>
                      </a: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ru-RU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99,7</a:t>
                      </a:r>
                      <a:r>
                        <a:rPr lang="ru-RU" sz="16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89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extLst>
                  <a:ext uri="{0D108BD9-81ED-4DB2-BD59-A6C34878D82A}">
                    <a16:rowId xmlns:a16="http://schemas.microsoft.com/office/drawing/2014/main" val="3357045267"/>
                  </a:ext>
                </a:extLst>
              </a:tr>
              <a:tr h="1219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Вне рамок НП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4 573,7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4 555,6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u="none" strike="noStrike" dirty="0" smtClean="0">
                        <a:effectLst/>
                      </a:endParaRP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99,6</a:t>
                      </a:r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ru-RU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99,6</a:t>
                      </a:r>
                      <a:r>
                        <a:rPr lang="ru-RU" sz="16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2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1" marR="1201" marT="1201" marB="0" anchor="ctr"/>
                </a:tc>
                <a:extLst>
                  <a:ext uri="{0D108BD9-81ED-4DB2-BD59-A6C34878D82A}">
                    <a16:rowId xmlns:a16="http://schemas.microsoft.com/office/drawing/2014/main" val="1476841058"/>
                  </a:ext>
                </a:extLst>
              </a:tr>
            </a:tbl>
          </a:graphicData>
        </a:graphic>
      </p:graphicFrame>
      <p:sp>
        <p:nvSpPr>
          <p:cNvPr id="20" name="Стрелка вниз 19"/>
          <p:cNvSpPr/>
          <p:nvPr/>
        </p:nvSpPr>
        <p:spPr>
          <a:xfrm>
            <a:off x="7877176" y="3012943"/>
            <a:ext cx="214312" cy="480548"/>
          </a:xfrm>
          <a:prstGeom prst="downArrow">
            <a:avLst>
              <a:gd name="adj1" fmla="val 42000"/>
              <a:gd name="adj2" fmla="val 50000"/>
            </a:avLst>
          </a:prstGeom>
          <a:solidFill>
            <a:srgbClr val="FF0000"/>
          </a:solidFill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7877176" y="4306493"/>
            <a:ext cx="214312" cy="478214"/>
          </a:xfrm>
          <a:prstGeom prst="downArrow">
            <a:avLst>
              <a:gd name="adj1" fmla="val 42000"/>
              <a:gd name="adj2" fmla="val 50000"/>
            </a:avLst>
          </a:prstGeom>
          <a:solidFill>
            <a:srgbClr val="FF0000"/>
          </a:solidFill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41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1519" y="-1155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72400" y="202230"/>
            <a:ext cx="4081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0"/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МБТ в разрезе НП</a:t>
            </a:r>
            <a:endParaRPr lang="ru-RU" sz="2000" b="1" dirty="0">
              <a:ln w="0"/>
              <a:solidFill>
                <a:srgbClr val="2428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10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371438"/>
              </p:ext>
            </p:extLst>
          </p:nvPr>
        </p:nvGraphicFramePr>
        <p:xfrm>
          <a:off x="228600" y="1006720"/>
          <a:ext cx="11624860" cy="5699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4162">
                  <a:extLst>
                    <a:ext uri="{9D8B030D-6E8A-4147-A177-3AD203B41FA5}">
                      <a16:colId xmlns:a16="http://schemas.microsoft.com/office/drawing/2014/main" val="2277739987"/>
                    </a:ext>
                  </a:extLst>
                </a:gridCol>
                <a:gridCol w="2102990">
                  <a:extLst>
                    <a:ext uri="{9D8B030D-6E8A-4147-A177-3AD203B41FA5}">
                      <a16:colId xmlns:a16="http://schemas.microsoft.com/office/drawing/2014/main" val="536073882"/>
                    </a:ext>
                  </a:extLst>
                </a:gridCol>
                <a:gridCol w="1830380">
                  <a:extLst>
                    <a:ext uri="{9D8B030D-6E8A-4147-A177-3AD203B41FA5}">
                      <a16:colId xmlns:a16="http://schemas.microsoft.com/office/drawing/2014/main" val="2027598785"/>
                    </a:ext>
                  </a:extLst>
                </a:gridCol>
                <a:gridCol w="1806583">
                  <a:extLst>
                    <a:ext uri="{9D8B030D-6E8A-4147-A177-3AD203B41FA5}">
                      <a16:colId xmlns:a16="http://schemas.microsoft.com/office/drawing/2014/main" val="1902183841"/>
                    </a:ext>
                  </a:extLst>
                </a:gridCol>
                <a:gridCol w="1980745">
                  <a:extLst>
                    <a:ext uri="{9D8B030D-6E8A-4147-A177-3AD203B41FA5}">
                      <a16:colId xmlns:a16="http://schemas.microsoft.com/office/drawing/2014/main" val="381505706"/>
                    </a:ext>
                  </a:extLst>
                </a:gridCol>
              </a:tblGrid>
              <a:tr h="749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3971B4"/>
                          </a:solidFill>
                          <a:effectLst/>
                          <a:latin typeface="+mn-lt"/>
                        </a:rPr>
                        <a:t>НАЦИОНАЛЬНЫЕ</a:t>
                      </a:r>
                      <a:r>
                        <a:rPr lang="ru-RU" sz="1600" b="1" i="0" u="none" strike="noStrike" baseline="0" dirty="0" smtClean="0">
                          <a:solidFill>
                            <a:srgbClr val="3971B4"/>
                          </a:solidFill>
                          <a:effectLst/>
                          <a:latin typeface="+mn-lt"/>
                        </a:rPr>
                        <a:t> ПРОЕКТЫ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ДОВЕДЕНО</a:t>
                      </a:r>
                      <a:b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ЛБО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КАССОВЫЕ </a:t>
                      </a:r>
                      <a:b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ВЫПЛАТЫ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%</a:t>
                      </a:r>
                      <a:b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реализации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средний % исполнения по РФ (ПИАО)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856433067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Молодёжь и дети</a:t>
                      </a:r>
                      <a:endParaRPr lang="ru-RU" sz="16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4 063,8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3 848,8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94,7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99,7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998200474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Инфраструктура для жизни</a:t>
                      </a:r>
                      <a:endParaRPr lang="ru-RU" sz="16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3 596,0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3 552,3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98,8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428401495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Продолжительная и активная жизнь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1 641,8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1 256,7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76,5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99,4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793219191"/>
                  </a:ext>
                </a:extLst>
              </a:tr>
              <a:tr h="3047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Семья</a:t>
                      </a:r>
                      <a:endParaRPr lang="ru-RU" sz="16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784,4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781,7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99,7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99,5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292622372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971B4"/>
                          </a:solidFill>
                          <a:effectLst/>
                        </a:rPr>
                        <a:t>Кадры</a:t>
                      </a:r>
                      <a:endParaRPr lang="ru-RU" sz="1600" b="0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421,9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421,8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3449452078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Туризм и гостеприимство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24,8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24,8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97,3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744148440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Эффективная и конкурентная экономика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29,3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</a:rPr>
                        <a:t>29,3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99,9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3243777698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Международная кооперация и экспорт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20,8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20,8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98,8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4056672168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БАС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6,7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6,7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99,7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21541263"/>
                  </a:ext>
                </a:extLst>
              </a:tr>
              <a:tr h="582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Технологическое обеспечение продовольственной безопасности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5,4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5,4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99,9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1043012070"/>
                  </a:ext>
                </a:extLst>
              </a:tr>
              <a:tr h="391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solidFill>
                            <a:srgbClr val="3971B4"/>
                          </a:solidFill>
                          <a:effectLst/>
                        </a:rPr>
                        <a:t>Экологическое благополучие</a:t>
                      </a:r>
                      <a:endParaRPr lang="ru-RU" sz="1600" b="0" i="0" u="none" strike="noStrike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1,3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effectLst/>
                        </a:rPr>
                        <a:t>1,3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100,0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99,1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546293531"/>
                  </a:ext>
                </a:extLst>
              </a:tr>
              <a:tr h="427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ИТОГО по 11 НП</a:t>
                      </a:r>
                      <a:endParaRPr lang="ru-RU" sz="1600" b="1" i="0" u="none" strike="noStrike" dirty="0">
                        <a:solidFill>
                          <a:srgbClr val="3971B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10 596,2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9 949,6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93,9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99,7</a:t>
                      </a:r>
                      <a:endParaRPr lang="ru-RU" sz="20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6" marR="426" marT="426" marB="0" anchor="ctr"/>
                </a:tc>
                <a:extLst>
                  <a:ext uri="{0D108BD9-81ED-4DB2-BD59-A6C34878D82A}">
                    <a16:rowId xmlns:a16="http://schemas.microsoft.com/office/drawing/2014/main" val="268919817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22970" y="668166"/>
            <a:ext cx="1299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млн</a:t>
            </a:r>
            <a:r>
              <a:rPr lang="ru-RU" sz="1600" b="1" i="1" dirty="0"/>
              <a:t>. руб.</a:t>
            </a:r>
          </a:p>
        </p:txBody>
      </p:sp>
      <p:sp>
        <p:nvSpPr>
          <p:cNvPr id="8" name="Овал 7"/>
          <p:cNvSpPr/>
          <p:nvPr/>
        </p:nvSpPr>
        <p:spPr>
          <a:xfrm flipH="1">
            <a:off x="8601074" y="2495550"/>
            <a:ext cx="786763" cy="43815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9438044" y="2524447"/>
            <a:ext cx="238125" cy="409253"/>
          </a:xfrm>
          <a:prstGeom prst="downArrow">
            <a:avLst>
              <a:gd name="adj1" fmla="val 42000"/>
              <a:gd name="adj2" fmla="val 50000"/>
            </a:avLst>
          </a:prstGeom>
          <a:solidFill>
            <a:srgbClr val="FF0000"/>
          </a:solidFill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8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1519" y="-1155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Номер слайда 4"/>
          <p:cNvSpPr txBox="1">
            <a:spLocks/>
          </p:cNvSpPr>
          <p:nvPr/>
        </p:nvSpPr>
        <p:spPr>
          <a:xfrm>
            <a:off x="11553422" y="6477625"/>
            <a:ext cx="600075" cy="28692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11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72750" y="1284245"/>
            <a:ext cx="14997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/>
              <a:t>млн</a:t>
            </a:r>
            <a:r>
              <a:rPr lang="ru-RU" sz="1600" b="1" i="1" dirty="0"/>
              <a:t>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61412" y="161464"/>
            <a:ext cx="4540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0"/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Неиспользованные остатки ЛБО</a:t>
            </a:r>
            <a:endParaRPr lang="ru-RU" sz="2000" b="1" dirty="0">
              <a:ln w="0"/>
              <a:solidFill>
                <a:srgbClr val="2428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407708"/>
              </p:ext>
            </p:extLst>
          </p:nvPr>
        </p:nvGraphicFramePr>
        <p:xfrm>
          <a:off x="322730" y="1622799"/>
          <a:ext cx="11360075" cy="5035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4245">
                  <a:extLst>
                    <a:ext uri="{9D8B030D-6E8A-4147-A177-3AD203B41FA5}">
                      <a16:colId xmlns:a16="http://schemas.microsoft.com/office/drawing/2014/main" val="3346879683"/>
                    </a:ext>
                  </a:extLst>
                </a:gridCol>
                <a:gridCol w="3071420">
                  <a:extLst>
                    <a:ext uri="{9D8B030D-6E8A-4147-A177-3AD203B41FA5}">
                      <a16:colId xmlns:a16="http://schemas.microsoft.com/office/drawing/2014/main" val="4201334220"/>
                    </a:ext>
                  </a:extLst>
                </a:gridCol>
                <a:gridCol w="2334410">
                  <a:extLst>
                    <a:ext uri="{9D8B030D-6E8A-4147-A177-3AD203B41FA5}">
                      <a16:colId xmlns:a16="http://schemas.microsoft.com/office/drawing/2014/main" val="3597536140"/>
                    </a:ext>
                  </a:extLst>
                </a:gridCol>
              </a:tblGrid>
              <a:tr h="77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МБТ</a:t>
                      </a:r>
                      <a:endParaRPr lang="ru-RU" sz="20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НП</a:t>
                      </a:r>
                      <a:endParaRPr lang="ru-RU" sz="20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Остаток </a:t>
                      </a:r>
                      <a:r>
                        <a:rPr lang="ru-RU" sz="2000" b="1" u="none" strike="noStrike" dirty="0">
                          <a:solidFill>
                            <a:srgbClr val="3971B4"/>
                          </a:solidFill>
                          <a:effectLst/>
                        </a:rPr>
                        <a:t>ЛБО</a:t>
                      </a:r>
                      <a:endParaRPr lang="ru-RU" sz="2000" b="1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3716591682"/>
                  </a:ext>
                </a:extLst>
              </a:tr>
              <a:tr h="8769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Капитальный ремонт медицинских зданий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Продолжительная и </a:t>
                      </a:r>
                      <a:endParaRPr lang="en-US" sz="1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активная </a:t>
                      </a:r>
                      <a:r>
                        <a:rPr lang="ru-RU" sz="1800" u="none" strike="noStrike" dirty="0">
                          <a:effectLst/>
                        </a:rPr>
                        <a:t>жизнь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323,6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2767866471"/>
                  </a:ext>
                </a:extLst>
              </a:tr>
              <a:tr h="756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Капитальный ремонт школ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Молодёжь и дети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213,3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4119325808"/>
                  </a:ext>
                </a:extLst>
              </a:tr>
              <a:tr h="8769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Обеспечение беременных женщин системами  мониторинга глюкозы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Продолжительная и </a:t>
                      </a:r>
                      <a:endParaRPr lang="en-US" sz="1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активная </a:t>
                      </a:r>
                      <a:r>
                        <a:rPr lang="ru-RU" sz="1800" u="none" strike="noStrike" dirty="0">
                          <a:effectLst/>
                        </a:rPr>
                        <a:t>жизнь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47,0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19800981"/>
                  </a:ext>
                </a:extLst>
              </a:tr>
              <a:tr h="8769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Благоустройство общественных территорий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Инфраструктура для жизни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43,0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1572826217"/>
                  </a:ext>
                </a:extLst>
              </a:tr>
              <a:tr h="8769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solidFill>
                            <a:srgbClr val="3971B4"/>
                          </a:solidFill>
                          <a:effectLst/>
                        </a:rPr>
                        <a:t> Строительство поликлиники на ул. Ю. Ковалёва</a:t>
                      </a:r>
                      <a:endParaRPr lang="ru-RU" sz="2000" b="0" i="0" u="none" strike="noStrike" dirty="0">
                        <a:solidFill>
                          <a:srgbClr val="3971B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Продолжительная и </a:t>
                      </a:r>
                      <a:endParaRPr lang="en-US" sz="1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активная </a:t>
                      </a:r>
                      <a:r>
                        <a:rPr lang="ru-RU" sz="1800" u="none" strike="noStrike" dirty="0">
                          <a:effectLst/>
                        </a:rPr>
                        <a:t>жизнь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14,5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7" marR="717" marT="717" marB="0" anchor="ctr"/>
                </a:tc>
                <a:extLst>
                  <a:ext uri="{0D108BD9-81ED-4DB2-BD59-A6C34878D82A}">
                    <a16:rowId xmlns:a16="http://schemas.microsoft.com/office/drawing/2014/main" val="3175776919"/>
                  </a:ext>
                </a:extLst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152400" y="67181"/>
            <a:ext cx="4348321" cy="759466"/>
            <a:chOff x="199434" y="75397"/>
            <a:chExt cx="4348321" cy="75946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43527" y="110067"/>
              <a:ext cx="2391639" cy="72479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93220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804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199434" y="75397"/>
              <a:ext cx="4348321" cy="753872"/>
              <a:chOff x="139700" y="46532"/>
              <a:chExt cx="2057400" cy="356693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64947"/>
              <a:stretch/>
            </p:blipFill>
            <p:spPr>
              <a:xfrm>
                <a:off x="139700" y="46532"/>
                <a:ext cx="319403" cy="356693"/>
              </a:xfrm>
              <a:prstGeom prst="rect">
                <a:avLst/>
              </a:prstGeom>
              <a:ln>
                <a:solidFill>
                  <a:sysClr val="window" lastClr="FFFFFF"/>
                </a:solidFill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459103" y="91142"/>
                <a:ext cx="1737997" cy="197623"/>
              </a:xfrm>
              <a:prstGeom prst="rect">
                <a:avLst/>
              </a:prstGeom>
              <a:noFill/>
              <a:ln>
                <a:solidFill>
                  <a:sysClr val="window" lastClr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193220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УПРАВЛЕНИЕ </a:t>
                </a:r>
                <a:r>
                  <a:rPr kumimoji="0" lang="ru-RU" sz="1057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ФЕДЕРАЛЬНОГО</a:t>
                </a:r>
              </a:p>
              <a:p>
                <a:pPr marL="0" marR="0" lvl="0" indent="0" defTabSz="193220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7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 КАЗНАЧЕЙСТВА ПО </a:t>
                </a:r>
                <a:r>
                  <a:rPr kumimoji="0" lang="ru-RU" sz="105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F6E9B"/>
                    </a:solidFill>
                    <a:effectLst/>
                    <a:uLnTx/>
                    <a:uFillTx/>
                  </a:rPr>
                  <a:t>ТОМСКОЙ ОБЛАСТИ</a:t>
                </a: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514041" y="768602"/>
            <a:ext cx="109774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неиспользованный остаток ЛБО</a:t>
            </a:r>
            <a:r>
              <a:rPr lang="ru-RU" sz="2000" b="1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n w="0"/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3200" b="1" dirty="0" smtClean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664,6</a:t>
            </a:r>
            <a:r>
              <a:rPr lang="ru-RU" sz="2000" b="1" dirty="0" smtClean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n w="0"/>
                <a:solidFill>
                  <a:srgbClr val="3E76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 </a:t>
            </a:r>
          </a:p>
          <a:p>
            <a:r>
              <a:rPr lang="ru-RU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них, наибольшие остатки ЛБО в разрезе МБТ</a:t>
            </a:r>
            <a:r>
              <a:rPr lang="en-US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dirty="0">
              <a:ln w="0"/>
              <a:solidFill>
                <a:srgbClr val="3971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29" y="726491"/>
            <a:ext cx="447565" cy="53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4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4642225" y="192909"/>
            <a:ext cx="7385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Капитальное строительство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519" y="-1155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50" y="2735228"/>
            <a:ext cx="37806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Нацпроект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«Продолжительная и активная жизнь»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500" b="1" dirty="0">
                <a:solidFill>
                  <a:srgbClr val="3971B4"/>
                </a:solidFill>
              </a:rPr>
              <a:t>п</a:t>
            </a:r>
            <a:r>
              <a:rPr lang="ru-RU" sz="1500" b="1" dirty="0" smtClean="0">
                <a:solidFill>
                  <a:srgbClr val="3971B4"/>
                </a:solidFill>
              </a:rPr>
              <a:t>оликлиника по ул. Ю. Ковалёва</a:t>
            </a:r>
            <a:endParaRPr lang="ru-RU" sz="1500" b="1" dirty="0">
              <a:solidFill>
                <a:srgbClr val="3971B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34324" y="6039847"/>
            <a:ext cx="31052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Вне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рамок НП</a:t>
            </a:r>
          </a:p>
          <a:p>
            <a:pPr algn="ctr" fontAlgn="b"/>
            <a:r>
              <a:rPr lang="ru-RU" sz="1500" b="1" dirty="0" smtClean="0">
                <a:solidFill>
                  <a:srgbClr val="3971B4"/>
                </a:solidFill>
              </a:rPr>
              <a:t>крытый </a:t>
            </a:r>
            <a:r>
              <a:rPr lang="ru-RU" sz="1500" b="1" dirty="0">
                <a:solidFill>
                  <a:srgbClr val="3971B4"/>
                </a:solidFill>
              </a:rPr>
              <a:t>каток, г. Асино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14919" y="2771288"/>
            <a:ext cx="413173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Нацпроект «Продолжительная </a:t>
            </a:r>
          </a:p>
          <a:p>
            <a:pPr algn="ctr" fontAlgn="b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 активная жизнь»</a:t>
            </a:r>
          </a:p>
          <a:p>
            <a:pPr algn="ctr" fontAlgn="b"/>
            <a:r>
              <a:rPr lang="ru-RU" sz="1500" b="1" dirty="0" smtClean="0">
                <a:solidFill>
                  <a:srgbClr val="3971B4"/>
                </a:solidFill>
              </a:rPr>
              <a:t>поликлиника ОГБУЗ «</a:t>
            </a:r>
            <a:r>
              <a:rPr lang="ru-RU" sz="1500" b="1" dirty="0" err="1" smtClean="0">
                <a:solidFill>
                  <a:srgbClr val="3971B4"/>
                </a:solidFill>
              </a:rPr>
              <a:t>Лоскутовская</a:t>
            </a:r>
            <a:r>
              <a:rPr lang="ru-RU" sz="1500" b="1" dirty="0" smtClean="0">
                <a:solidFill>
                  <a:srgbClr val="3971B4"/>
                </a:solidFill>
              </a:rPr>
              <a:t> РП»</a:t>
            </a:r>
          </a:p>
          <a:p>
            <a:pPr algn="ctr" fontAlgn="b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2655" y="6020320"/>
            <a:ext cx="5989608" cy="600164"/>
          </a:xfrm>
          <a:prstGeom prst="rect">
            <a:avLst/>
          </a:prstGeom>
          <a:noFill/>
        </p:spPr>
        <p:txBody>
          <a:bodyPr wrap="square" lIns="46800" rIns="46800" rtlCol="0">
            <a:spAutoFit/>
          </a:bodyPr>
          <a:lstStyle/>
          <a:p>
            <a:pPr algn="ctr" fontAlgn="b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не рамок НП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500" b="1" dirty="0" smtClean="0">
                <a:solidFill>
                  <a:srgbClr val="3971B4"/>
                </a:solidFill>
              </a:rPr>
              <a:t>школа </a:t>
            </a:r>
            <a:r>
              <a:rPr lang="ru-RU" sz="1500" b="1" dirty="0">
                <a:solidFill>
                  <a:srgbClr val="3971B4"/>
                </a:solidFill>
              </a:rPr>
              <a:t>на 1100 мест по ул.</a:t>
            </a:r>
            <a:r>
              <a:rPr lang="en-US" sz="1500" b="1" dirty="0">
                <a:solidFill>
                  <a:srgbClr val="3971B4"/>
                </a:solidFill>
              </a:rPr>
              <a:t> </a:t>
            </a:r>
            <a:r>
              <a:rPr lang="ru-RU" sz="1500" b="1" dirty="0">
                <a:solidFill>
                  <a:srgbClr val="3971B4"/>
                </a:solidFill>
              </a:rPr>
              <a:t>В. </a:t>
            </a:r>
            <a:r>
              <a:rPr lang="ru-RU" sz="1500" b="1" dirty="0" smtClean="0">
                <a:solidFill>
                  <a:srgbClr val="3971B4"/>
                </a:solidFill>
              </a:rPr>
              <a:t>Высоцкого, 14 в г. Томске</a:t>
            </a:r>
            <a:endParaRPr lang="ru-RU" sz="1500" b="1" dirty="0">
              <a:solidFill>
                <a:srgbClr val="3971B4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15177" y="2825016"/>
            <a:ext cx="37930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Нацпроект «Молодёжь и дети»</a:t>
            </a:r>
          </a:p>
          <a:p>
            <a:pPr algn="ctr" fontAlgn="b"/>
            <a:r>
              <a:rPr lang="ru-RU" sz="1500" b="1" dirty="0">
                <a:solidFill>
                  <a:srgbClr val="3971B4"/>
                </a:solidFill>
              </a:rPr>
              <a:t>ш</a:t>
            </a:r>
            <a:r>
              <a:rPr lang="ru-RU" sz="1500" b="1" dirty="0" smtClean="0">
                <a:solidFill>
                  <a:srgbClr val="3971B4"/>
                </a:solidFill>
              </a:rPr>
              <a:t>кола на ул. А. </a:t>
            </a:r>
            <a:r>
              <a:rPr lang="ru-RU" sz="1500" b="1" dirty="0" err="1" smtClean="0">
                <a:solidFill>
                  <a:srgbClr val="3971B4"/>
                </a:solidFill>
              </a:rPr>
              <a:t>Крячкова</a:t>
            </a:r>
            <a:endParaRPr lang="ru-RU" sz="1500" b="1" dirty="0">
              <a:solidFill>
                <a:srgbClr val="3971B4"/>
              </a:solidFill>
            </a:endParaRPr>
          </a:p>
        </p:txBody>
      </p:sp>
      <p:sp>
        <p:nvSpPr>
          <p:cNvPr id="23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12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0" y="980812"/>
            <a:ext cx="3674394" cy="17904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1" y="3752851"/>
            <a:ext cx="2824246" cy="22595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154" y="3752851"/>
            <a:ext cx="2770093" cy="2259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655" y="3766430"/>
            <a:ext cx="2879147" cy="22137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4169" y="3766430"/>
            <a:ext cx="3088094" cy="22459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4325" y="982198"/>
            <a:ext cx="4092922" cy="177146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584" y="980812"/>
            <a:ext cx="3772256" cy="17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42225" y="192909"/>
            <a:ext cx="7385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кредиты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34736" y="910106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2026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08732" y="915926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sp>
        <p:nvSpPr>
          <p:cNvPr id="61" name="Номер слайда 4"/>
          <p:cNvSpPr txBox="1">
            <a:spLocks/>
          </p:cNvSpPr>
          <p:nvPr/>
        </p:nvSpPr>
        <p:spPr>
          <a:xfrm>
            <a:off x="9477375" y="6503640"/>
            <a:ext cx="2714625" cy="43944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13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655823" y="1300646"/>
            <a:ext cx="9524" cy="527556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4727" y="1697548"/>
            <a:ext cx="5510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3971B4"/>
                </a:solidFill>
              </a:rPr>
              <a:t>выдан Кредит - </a:t>
            </a:r>
            <a:r>
              <a:rPr lang="ru-RU" sz="2800" b="1" dirty="0" smtClean="0">
                <a:solidFill>
                  <a:srgbClr val="3971B4"/>
                </a:solidFill>
              </a:rPr>
              <a:t>5,6 млрд. </a:t>
            </a:r>
            <a:r>
              <a:rPr lang="ru-RU" sz="2800" b="1" dirty="0">
                <a:solidFill>
                  <a:srgbClr val="3971B4"/>
                </a:solidFill>
              </a:rPr>
              <a:t>руб</a:t>
            </a:r>
            <a:r>
              <a:rPr lang="ru-RU" sz="2400" b="1" dirty="0" smtClean="0">
                <a:solidFill>
                  <a:srgbClr val="3971B4"/>
                </a:solidFill>
              </a:rPr>
              <a:t>.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>
                <a:solidFill>
                  <a:srgbClr val="3971B4"/>
                </a:solidFill>
              </a:rPr>
              <a:t>с</a:t>
            </a:r>
            <a:r>
              <a:rPr lang="ru-RU" sz="2800" dirty="0" smtClean="0">
                <a:solidFill>
                  <a:srgbClr val="3971B4"/>
                </a:solidFill>
              </a:rPr>
              <a:t>рок кредитования – </a:t>
            </a:r>
            <a:r>
              <a:rPr lang="ru-RU" sz="2800" b="1" dirty="0" smtClean="0">
                <a:solidFill>
                  <a:srgbClr val="3971B4"/>
                </a:solidFill>
              </a:rPr>
              <a:t>295 дней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>
                <a:solidFill>
                  <a:srgbClr val="3971B4"/>
                </a:solidFill>
              </a:rPr>
              <a:t>д</a:t>
            </a:r>
            <a:r>
              <a:rPr lang="ru-RU" sz="2800" dirty="0" smtClean="0">
                <a:solidFill>
                  <a:srgbClr val="3971B4"/>
                </a:solidFill>
              </a:rPr>
              <a:t>ата возврата – </a:t>
            </a:r>
            <a:r>
              <a:rPr lang="ru-RU" sz="2800" b="1" dirty="0" smtClean="0">
                <a:solidFill>
                  <a:srgbClr val="3971B4"/>
                </a:solidFill>
              </a:rPr>
              <a:t>19.12.2025 г.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dirty="0" smtClean="0">
                <a:solidFill>
                  <a:srgbClr val="3971B4"/>
                </a:solidFill>
              </a:rPr>
              <a:t>% за пользованием кредита </a:t>
            </a:r>
            <a:r>
              <a:rPr lang="ru-RU" sz="2800" dirty="0" smtClean="0">
                <a:solidFill>
                  <a:srgbClr val="3971B4"/>
                </a:solidFill>
              </a:rPr>
              <a:t>– </a:t>
            </a:r>
            <a:r>
              <a:rPr lang="ru-RU" sz="2800" b="1" dirty="0" smtClean="0">
                <a:solidFill>
                  <a:srgbClr val="3971B4"/>
                </a:solidFill>
              </a:rPr>
              <a:t>2,3 </a:t>
            </a:r>
            <a:r>
              <a:rPr lang="ru-RU" sz="2000" b="1" dirty="0" smtClean="0">
                <a:solidFill>
                  <a:srgbClr val="3971B4"/>
                </a:solidFill>
              </a:rPr>
              <a:t>млн. руб.</a:t>
            </a:r>
            <a:endParaRPr lang="ru-RU" sz="2000" b="1" dirty="0">
              <a:solidFill>
                <a:srgbClr val="3971B4"/>
              </a:solidFill>
            </a:endParaRPr>
          </a:p>
          <a:p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85570" y="4679265"/>
            <a:ext cx="5107985" cy="3163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94375" y="4777888"/>
            <a:ext cx="5230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b="1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течении года изменения в части</a:t>
            </a:r>
            <a:r>
              <a:rPr lang="en-US" sz="2000" b="1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000" b="1" dirty="0" smtClean="0">
              <a:ln w="0"/>
              <a:solidFill>
                <a:srgbClr val="3971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n w="0"/>
              <a:solidFill>
                <a:srgbClr val="3971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продления срока кредитования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n w="0"/>
                <a:solidFill>
                  <a:srgbClr val="3971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размера Кредита</a:t>
            </a:r>
            <a:endParaRPr lang="ru-RU" sz="2000" dirty="0">
              <a:ln w="0"/>
              <a:solidFill>
                <a:srgbClr val="3971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4" y="4679265"/>
            <a:ext cx="613600" cy="73262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927615" y="1693832"/>
            <a:ext cx="611809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971B4"/>
                </a:solidFill>
              </a:rPr>
              <a:t>у</a:t>
            </a:r>
            <a:r>
              <a:rPr lang="ru-RU" sz="2800" dirty="0" smtClean="0">
                <a:solidFill>
                  <a:srgbClr val="3971B4"/>
                </a:solidFill>
              </a:rPr>
              <a:t>становлен лимит – </a:t>
            </a:r>
            <a:r>
              <a:rPr lang="ru-RU" sz="2800" b="1" dirty="0" smtClean="0">
                <a:solidFill>
                  <a:srgbClr val="3971B4"/>
                </a:solidFill>
              </a:rPr>
              <a:t>2,4 млрд. руб</a:t>
            </a:r>
            <a:r>
              <a:rPr lang="ru-RU" sz="2400" b="1" dirty="0" smtClean="0">
                <a:solidFill>
                  <a:srgbClr val="3971B4"/>
                </a:solidFill>
              </a:rPr>
              <a:t>.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 smtClean="0">
                <a:solidFill>
                  <a:srgbClr val="3971B4"/>
                </a:solidFill>
              </a:rPr>
              <a:t>выдан кредит - </a:t>
            </a:r>
            <a:r>
              <a:rPr lang="ru-RU" sz="2800" b="1" dirty="0" smtClean="0">
                <a:solidFill>
                  <a:srgbClr val="3971B4"/>
                </a:solidFill>
              </a:rPr>
              <a:t>2,4 млрд. </a:t>
            </a:r>
            <a:r>
              <a:rPr lang="ru-RU" sz="2800" b="1" dirty="0">
                <a:solidFill>
                  <a:srgbClr val="3971B4"/>
                </a:solidFill>
              </a:rPr>
              <a:t>руб</a:t>
            </a:r>
            <a:r>
              <a:rPr lang="ru-RU" sz="2800" b="1" dirty="0" smtClean="0">
                <a:solidFill>
                  <a:srgbClr val="3971B4"/>
                </a:solidFill>
              </a:rPr>
              <a:t>.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>
                <a:solidFill>
                  <a:srgbClr val="3971B4"/>
                </a:solidFill>
              </a:rPr>
              <a:t>с</a:t>
            </a:r>
            <a:r>
              <a:rPr lang="ru-RU" sz="2800" dirty="0" smtClean="0">
                <a:solidFill>
                  <a:srgbClr val="3971B4"/>
                </a:solidFill>
              </a:rPr>
              <a:t>рок кредитования – </a:t>
            </a:r>
            <a:r>
              <a:rPr lang="ru-RU" sz="2800" b="1" dirty="0" smtClean="0">
                <a:solidFill>
                  <a:srgbClr val="3971B4"/>
                </a:solidFill>
              </a:rPr>
              <a:t>149 дней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>
                <a:solidFill>
                  <a:srgbClr val="3971B4"/>
                </a:solidFill>
              </a:rPr>
              <a:t>д</a:t>
            </a:r>
            <a:r>
              <a:rPr lang="ru-RU" sz="2800" dirty="0" smtClean="0">
                <a:solidFill>
                  <a:srgbClr val="3971B4"/>
                </a:solidFill>
              </a:rPr>
              <a:t>ата возврата – </a:t>
            </a:r>
            <a:r>
              <a:rPr lang="ru-RU" sz="2800" b="1" dirty="0" smtClean="0">
                <a:solidFill>
                  <a:srgbClr val="3971B4"/>
                </a:solidFill>
              </a:rPr>
              <a:t>30.06.2026 г.</a:t>
            </a:r>
          </a:p>
          <a:p>
            <a:endParaRPr lang="ru-RU" sz="1200" b="1" dirty="0" smtClean="0">
              <a:solidFill>
                <a:srgbClr val="3971B4"/>
              </a:solidFill>
            </a:endParaRPr>
          </a:p>
          <a:p>
            <a:r>
              <a:rPr lang="ru-RU" sz="2800" dirty="0" smtClean="0">
                <a:solidFill>
                  <a:srgbClr val="3971B4"/>
                </a:solidFill>
              </a:rPr>
              <a:t>% </a:t>
            </a:r>
            <a:r>
              <a:rPr lang="ru-RU" dirty="0" smtClean="0">
                <a:solidFill>
                  <a:srgbClr val="3971B4"/>
                </a:solidFill>
              </a:rPr>
              <a:t>за пользованием кредита</a:t>
            </a:r>
            <a:r>
              <a:rPr lang="ru-RU" sz="2000" dirty="0" smtClean="0">
                <a:solidFill>
                  <a:srgbClr val="3971B4"/>
                </a:solidFill>
              </a:rPr>
              <a:t> </a:t>
            </a:r>
            <a:r>
              <a:rPr lang="ru-RU" sz="2800" smtClean="0">
                <a:solidFill>
                  <a:srgbClr val="3971B4"/>
                </a:solidFill>
              </a:rPr>
              <a:t>– </a:t>
            </a:r>
            <a:r>
              <a:rPr lang="ru-RU" sz="2800" b="1" smtClean="0">
                <a:solidFill>
                  <a:srgbClr val="3971B4"/>
                </a:solidFill>
              </a:rPr>
              <a:t>873 </a:t>
            </a:r>
            <a:r>
              <a:rPr lang="ru-RU" sz="2000" b="1" dirty="0" smtClean="0">
                <a:solidFill>
                  <a:srgbClr val="3971B4"/>
                </a:solidFill>
              </a:rPr>
              <a:t>тыс. руб.</a:t>
            </a:r>
            <a:endParaRPr lang="ru-RU" sz="20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6190612" y="4719567"/>
            <a:ext cx="5591766" cy="555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474289" y="4792105"/>
            <a:ext cx="67177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ru-RU" b="1" dirty="0" smtClean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Казначейский </a:t>
            </a:r>
            <a:r>
              <a:rPr lang="ru-RU" b="1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инфраструктурный кредит (КИК</a:t>
            </a:r>
            <a:r>
              <a:rPr lang="ru-RU" b="1" dirty="0" smtClean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600" dirty="0">
              <a:solidFill>
                <a:srgbClr val="3971B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dirty="0" smtClean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установлены </a:t>
            </a: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базовые лимиты </a:t>
            </a:r>
            <a:r>
              <a:rPr lang="ru-RU" dirty="0" smtClean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проекты в сфере жилищно-коммунального хозяйства (водоснабжение</a:t>
            </a: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канализация и тепловые сети) в размере всего </a:t>
            </a:r>
            <a:r>
              <a:rPr lang="ru-RU" b="1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889,8 млн. руб.</a:t>
            </a: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из них:</a:t>
            </a:r>
            <a:endParaRPr lang="ru-RU" sz="1600" dirty="0">
              <a:solidFill>
                <a:srgbClr val="3971B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на 2026</a:t>
            </a:r>
            <a:r>
              <a:rPr lang="ru-RU" sz="2000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г.</a:t>
            </a: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000" b="1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228,2</a:t>
            </a:r>
            <a:r>
              <a:rPr lang="ru-RU" b="1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млн. руб.</a:t>
            </a:r>
            <a:endParaRPr lang="ru-RU" sz="1600" dirty="0">
              <a:solidFill>
                <a:srgbClr val="3971B4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на 2027 г. - </a:t>
            </a:r>
            <a:r>
              <a:rPr lang="ru-RU" b="1" dirty="0">
                <a:solidFill>
                  <a:srgbClr val="3971B4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661,6 млн. руб.</a:t>
            </a:r>
            <a:endParaRPr lang="ru-RU" sz="1600" b="1" dirty="0">
              <a:solidFill>
                <a:srgbClr val="3971B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665347" y="4679265"/>
            <a:ext cx="487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93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!</a:t>
            </a: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22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6739" y="3296281"/>
            <a:ext cx="2781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2800" dirty="0" smtClean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2225" y="192909"/>
            <a:ext cx="7385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управления остатками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99835" y="2187663"/>
            <a:ext cx="372741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3971B4"/>
                </a:solidFill>
              </a:rPr>
              <a:t>в феврале </a:t>
            </a:r>
          </a:p>
          <a:p>
            <a:pPr algn="ctr"/>
            <a:r>
              <a:rPr lang="ru-RU" sz="2800" dirty="0" smtClean="0">
                <a:solidFill>
                  <a:srgbClr val="3971B4"/>
                </a:solidFill>
              </a:rPr>
              <a:t>поступили доходы за январь текущего года в размере </a:t>
            </a:r>
          </a:p>
          <a:p>
            <a:pPr algn="ctr"/>
            <a:r>
              <a:rPr lang="ru-RU" sz="3600" dirty="0" smtClean="0">
                <a:solidFill>
                  <a:srgbClr val="3971B4"/>
                </a:solidFill>
              </a:rPr>
              <a:t>17</a:t>
            </a:r>
            <a:r>
              <a:rPr lang="ru-RU" sz="2800" dirty="0" smtClean="0">
                <a:solidFill>
                  <a:srgbClr val="3971B4"/>
                </a:solidFill>
              </a:rPr>
              <a:t> </a:t>
            </a:r>
            <a:r>
              <a:rPr lang="ru-RU" sz="2800" dirty="0">
                <a:solidFill>
                  <a:srgbClr val="3971B4"/>
                </a:solidFill>
              </a:rPr>
              <a:t>млн. руб.</a:t>
            </a:r>
          </a:p>
          <a:p>
            <a:pPr algn="ctr"/>
            <a:endParaRPr lang="ru-RU" sz="2800" b="1" i="1" dirty="0">
              <a:solidFill>
                <a:srgbClr val="11437F"/>
              </a:solidFill>
            </a:endParaRPr>
          </a:p>
          <a:p>
            <a:endParaRPr lang="ru-RU" dirty="0"/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14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/>
          </p:nvPr>
        </p:nvGraphicFramePr>
        <p:xfrm>
          <a:off x="180975" y="1011101"/>
          <a:ext cx="7143750" cy="518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95990" y="1042431"/>
            <a:ext cx="2216727" cy="5688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</a:rPr>
              <a:t>809</a:t>
            </a:r>
            <a:r>
              <a:rPr lang="ru-RU" sz="3200" b="1" dirty="0">
                <a:solidFill>
                  <a:srgbClr val="11437F"/>
                </a:solidFill>
              </a:rPr>
              <a:t> </a:t>
            </a:r>
            <a:r>
              <a:rPr lang="ru-RU" sz="1600" b="1" dirty="0" smtClean="0">
                <a:solidFill>
                  <a:srgbClr val="11437F"/>
                </a:solidFill>
              </a:rPr>
              <a:t>млн. руб.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63548" y="3045679"/>
            <a:ext cx="2216727" cy="5688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</a:rPr>
              <a:t>400 </a:t>
            </a:r>
            <a:r>
              <a:rPr lang="ru-RU" sz="1600" b="1" dirty="0" smtClean="0">
                <a:solidFill>
                  <a:srgbClr val="11437F"/>
                </a:solidFill>
              </a:rPr>
              <a:t>млн. руб.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0275" y="3284610"/>
            <a:ext cx="2216727" cy="5688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</a:rPr>
              <a:t>363 </a:t>
            </a:r>
            <a:r>
              <a:rPr lang="ru-RU" sz="1600" b="1" dirty="0" smtClean="0">
                <a:solidFill>
                  <a:srgbClr val="11437F"/>
                </a:solidFill>
              </a:rPr>
              <a:t>млн. руб.</a:t>
            </a:r>
            <a:r>
              <a:rPr lang="ru-RU" sz="2000" b="1" dirty="0" smtClean="0">
                <a:solidFill>
                  <a:srgbClr val="11437F"/>
                </a:solidFill>
              </a:rPr>
              <a:t> </a:t>
            </a:r>
            <a:endParaRPr lang="ru-RU" sz="2000" b="1" dirty="0">
              <a:solidFill>
                <a:srgbClr val="11437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91865" y="3941990"/>
            <a:ext cx="2216727" cy="56883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</a:rPr>
              <a:t>226 </a:t>
            </a:r>
            <a:r>
              <a:rPr lang="ru-RU" sz="1600" b="1" dirty="0" smtClean="0">
                <a:solidFill>
                  <a:srgbClr val="11437F"/>
                </a:solidFill>
              </a:rPr>
              <a:t>млн. руб.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099068" y="1204528"/>
            <a:ext cx="9524" cy="527556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2075" y="2153941"/>
            <a:ext cx="369327" cy="44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642225" y="192909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сопровождение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15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0025" y="1197341"/>
            <a:ext cx="38425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3971B4"/>
                </a:solidFill>
              </a:rPr>
              <a:t>Казначейское сопровождение</a:t>
            </a:r>
          </a:p>
          <a:p>
            <a:r>
              <a:rPr lang="ru-RU" dirty="0" smtClean="0">
                <a:solidFill>
                  <a:srgbClr val="3971B4"/>
                </a:solidFill>
              </a:rPr>
              <a:t>осуществлялось в отношении</a:t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sz="2000" b="1" dirty="0" smtClean="0">
                <a:solidFill>
                  <a:srgbClr val="3971B4"/>
                </a:solidFill>
              </a:rPr>
              <a:t>135</a:t>
            </a:r>
            <a:r>
              <a:rPr lang="ru-RU" dirty="0" smtClean="0">
                <a:solidFill>
                  <a:srgbClr val="3971B4"/>
                </a:solidFill>
              </a:rPr>
              <a:t> договоров на </a:t>
            </a:r>
            <a:r>
              <a:rPr lang="ru-RU" sz="2000" b="1" dirty="0" smtClean="0">
                <a:solidFill>
                  <a:srgbClr val="3971B4"/>
                </a:solidFill>
              </a:rPr>
              <a:t>20,3</a:t>
            </a:r>
            <a:r>
              <a:rPr lang="ru-RU" dirty="0" smtClean="0">
                <a:solidFill>
                  <a:srgbClr val="3971B4"/>
                </a:solidFill>
              </a:rPr>
              <a:t> млрд. руб.</a:t>
            </a:r>
            <a:endParaRPr lang="ru-RU" dirty="0">
              <a:solidFill>
                <a:srgbClr val="3971B4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89682" y="1010328"/>
            <a:ext cx="1110343" cy="1110343"/>
          </a:xfrm>
          <a:prstGeom prst="rect">
            <a:avLst/>
          </a:prstGeom>
        </p:spPr>
      </p:pic>
      <p:pic>
        <p:nvPicPr>
          <p:cNvPr id="2050" name="Picture 2" descr="Возможность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050" y="3008341"/>
            <a:ext cx="1191605" cy="119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781285" y="3008341"/>
            <a:ext cx="483087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3971B4"/>
                </a:solidFill>
              </a:rPr>
              <a:t>81</a:t>
            </a:r>
            <a:r>
              <a:rPr lang="ru-RU" dirty="0">
                <a:solidFill>
                  <a:srgbClr val="3971B4"/>
                </a:solidFill>
              </a:rPr>
              <a:t> Расширенное КС, </a:t>
            </a:r>
            <a:r>
              <a:rPr lang="ru-RU" dirty="0" smtClean="0">
                <a:solidFill>
                  <a:srgbClr val="3971B4"/>
                </a:solidFill>
              </a:rPr>
              <a:t/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sz="2000" b="1" dirty="0" smtClean="0">
                <a:solidFill>
                  <a:srgbClr val="3971B4"/>
                </a:solidFill>
              </a:rPr>
              <a:t>3</a:t>
            </a:r>
            <a:r>
              <a:rPr lang="ru-RU" dirty="0" smtClean="0">
                <a:solidFill>
                  <a:srgbClr val="3971B4"/>
                </a:solidFill>
              </a:rPr>
              <a:t> </a:t>
            </a:r>
            <a:r>
              <a:rPr lang="ru-RU" dirty="0">
                <a:solidFill>
                  <a:srgbClr val="3971B4"/>
                </a:solidFill>
              </a:rPr>
              <a:t>проверки факта поставки техники в МЧС </a:t>
            </a:r>
            <a:r>
              <a:rPr lang="ru-RU" dirty="0" smtClean="0">
                <a:solidFill>
                  <a:srgbClr val="3971B4"/>
                </a:solidFill>
              </a:rPr>
              <a:t/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sz="2000" b="1" dirty="0" smtClean="0">
                <a:solidFill>
                  <a:srgbClr val="3971B4"/>
                </a:solidFill>
              </a:rPr>
              <a:t>29 </a:t>
            </a:r>
            <a:r>
              <a:rPr lang="ru-RU" dirty="0">
                <a:solidFill>
                  <a:srgbClr val="3971B4"/>
                </a:solidFill>
              </a:rPr>
              <a:t>проверок факта поставки </a:t>
            </a:r>
            <a:r>
              <a:rPr lang="ru-RU" dirty="0" smtClean="0">
                <a:solidFill>
                  <a:srgbClr val="3971B4"/>
                </a:solidFill>
              </a:rPr>
              <a:t>продтоваров </a:t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dirty="0" smtClean="0">
                <a:solidFill>
                  <a:srgbClr val="3971B4"/>
                </a:solidFill>
              </a:rPr>
              <a:t>в </a:t>
            </a:r>
            <a:r>
              <a:rPr lang="ru-RU" dirty="0">
                <a:solidFill>
                  <a:srgbClr val="3971B4"/>
                </a:solidFill>
              </a:rPr>
              <a:t>Войсковые </a:t>
            </a:r>
            <a:r>
              <a:rPr lang="ru-RU" dirty="0" smtClean="0">
                <a:solidFill>
                  <a:srgbClr val="3971B4"/>
                </a:solidFill>
              </a:rPr>
              <a:t>части г. Северска</a:t>
            </a:r>
            <a:endParaRPr lang="ru-RU" dirty="0">
              <a:solidFill>
                <a:srgbClr val="3971B4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39903" y="4575008"/>
            <a:ext cx="11609897" cy="769441"/>
            <a:chOff x="246743" y="5122975"/>
            <a:chExt cx="11609897" cy="769441"/>
          </a:xfrm>
        </p:grpSpPr>
        <p:sp>
          <p:nvSpPr>
            <p:cNvPr id="20" name="TextBox 19"/>
            <p:cNvSpPr txBox="1"/>
            <p:nvPr/>
          </p:nvSpPr>
          <p:spPr>
            <a:xfrm>
              <a:off x="10420351" y="5122975"/>
              <a:ext cx="1436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 smtClean="0">
                  <a:ln w="6600">
                    <a:solidFill>
                      <a:srgbClr val="2675CC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1B5391"/>
                    </a:outerShdw>
                  </a:effectLst>
                </a:rPr>
                <a:t>2026</a:t>
              </a:r>
              <a:endParaRPr lang="ru-RU" sz="4400" b="1" dirty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endParaRP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246743" y="5488090"/>
              <a:ext cx="10173608" cy="1960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591112" y="5087616"/>
            <a:ext cx="10653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3971B4"/>
                </a:solidFill>
              </a:rPr>
              <a:t>Изменения в КоАП в части наложения </a:t>
            </a:r>
            <a:r>
              <a:rPr lang="ru-RU" dirty="0">
                <a:solidFill>
                  <a:srgbClr val="3971B4"/>
                </a:solidFill>
              </a:rPr>
              <a:t>административного штрафа за несоблюдение требования о ведении раздельного учёта по средствам, подлежащим </a:t>
            </a:r>
            <a:r>
              <a:rPr lang="ru-RU" dirty="0" smtClean="0">
                <a:solidFill>
                  <a:srgbClr val="3971B4"/>
                </a:solidFill>
              </a:rPr>
              <a:t>КС.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3971B4"/>
                </a:solidFill>
              </a:rPr>
              <a:t>КС подлежат все контракты</a:t>
            </a:r>
            <a:r>
              <a:rPr lang="ru-RU" dirty="0">
                <a:solidFill>
                  <a:srgbClr val="3971B4"/>
                </a:solidFill>
              </a:rPr>
              <a:t>, договора, субсидии в рамках </a:t>
            </a:r>
            <a:r>
              <a:rPr lang="ru-RU" dirty="0" smtClean="0">
                <a:solidFill>
                  <a:srgbClr val="3971B4"/>
                </a:solidFill>
              </a:rPr>
              <a:t>МБТ</a:t>
            </a:r>
            <a:r>
              <a:rPr lang="en-US" dirty="0" smtClean="0">
                <a:solidFill>
                  <a:srgbClr val="3971B4"/>
                </a:solidFill>
              </a:rPr>
              <a:t>:</a:t>
            </a:r>
            <a:br>
              <a:rPr lang="en-US" dirty="0" smtClean="0">
                <a:solidFill>
                  <a:srgbClr val="3971B4"/>
                </a:solidFill>
              </a:rPr>
            </a:br>
            <a:r>
              <a:rPr lang="en-US" dirty="0" smtClean="0">
                <a:solidFill>
                  <a:srgbClr val="3971B4"/>
                </a:solidFill>
              </a:rPr>
              <a:t>	</a:t>
            </a:r>
            <a:r>
              <a:rPr lang="ru-RU" dirty="0" smtClean="0">
                <a:solidFill>
                  <a:srgbClr val="3971B4"/>
                </a:solidFill>
              </a:rPr>
              <a:t>государственные (муниципальные) </a:t>
            </a:r>
            <a:r>
              <a:rPr lang="ru-RU" dirty="0">
                <a:solidFill>
                  <a:srgbClr val="3971B4"/>
                </a:solidFill>
              </a:rPr>
              <a:t>контракты от 100 млн. руб., </a:t>
            </a:r>
            <a:r>
              <a:rPr lang="ru-RU" dirty="0" smtClean="0">
                <a:solidFill>
                  <a:srgbClr val="3971B4"/>
                </a:solidFill>
              </a:rPr>
              <a:t/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dirty="0" smtClean="0">
                <a:solidFill>
                  <a:srgbClr val="3971B4"/>
                </a:solidFill>
              </a:rPr>
              <a:t>	контракты </a:t>
            </a:r>
            <a:r>
              <a:rPr lang="ru-RU" dirty="0">
                <a:solidFill>
                  <a:srgbClr val="3971B4"/>
                </a:solidFill>
              </a:rPr>
              <a:t>АУ/БУ от 10 млн. </a:t>
            </a:r>
            <a:r>
              <a:rPr lang="ru-RU" dirty="0" smtClean="0">
                <a:solidFill>
                  <a:srgbClr val="3971B4"/>
                </a:solidFill>
              </a:rPr>
              <a:t>рублей,</a:t>
            </a:r>
            <a:br>
              <a:rPr lang="ru-RU" dirty="0" smtClean="0">
                <a:solidFill>
                  <a:srgbClr val="3971B4"/>
                </a:solidFill>
              </a:rPr>
            </a:br>
            <a:r>
              <a:rPr lang="ru-RU" dirty="0" smtClean="0">
                <a:solidFill>
                  <a:srgbClr val="3971B4"/>
                </a:solidFill>
              </a:rPr>
              <a:t>	субсидии </a:t>
            </a:r>
            <a:r>
              <a:rPr lang="ru-RU" dirty="0">
                <a:solidFill>
                  <a:srgbClr val="3971B4"/>
                </a:solidFill>
              </a:rPr>
              <a:t>юридическим лицам вне зависимости от суммы.</a:t>
            </a:r>
            <a:r>
              <a:rPr lang="en-US" dirty="0">
                <a:solidFill>
                  <a:srgbClr val="3971B4"/>
                </a:solidFill>
              </a:rPr>
              <a:t>    </a:t>
            </a:r>
            <a:endParaRPr lang="ru-RU" dirty="0">
              <a:solidFill>
                <a:srgbClr val="3971B4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71915362"/>
              </p:ext>
            </p:extLst>
          </p:nvPr>
        </p:nvGraphicFramePr>
        <p:xfrm>
          <a:off x="693056" y="670258"/>
          <a:ext cx="4815363" cy="395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405744" y="843555"/>
            <a:ext cx="544285" cy="5116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</a:rPr>
              <a:t>6,4</a:t>
            </a:r>
            <a:endParaRPr lang="ru-RU" sz="1600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32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7940" y="1669514"/>
            <a:ext cx="105387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3971B4"/>
                </a:solidFill>
              </a:rPr>
              <a:t>с </a:t>
            </a:r>
            <a:r>
              <a:rPr lang="ru-RU" sz="2000" kern="0" dirty="0" smtClean="0">
                <a:solidFill>
                  <a:srgbClr val="3971B4"/>
                </a:solidFill>
              </a:rPr>
              <a:t>1 марта 2025 года передача полномочий </a:t>
            </a:r>
            <a:r>
              <a:rPr lang="ru-RU" sz="2000" kern="0" dirty="0">
                <a:solidFill>
                  <a:srgbClr val="3971B4"/>
                </a:solidFill>
              </a:rPr>
              <a:t>Платежному центру в </a:t>
            </a:r>
            <a:r>
              <a:rPr lang="ru-RU" sz="2000" kern="0" dirty="0" smtClean="0">
                <a:solidFill>
                  <a:srgbClr val="3971B4"/>
                </a:solidFill>
              </a:rPr>
              <a:t/>
            </a:r>
            <a:br>
              <a:rPr lang="ru-RU" sz="2000" kern="0" dirty="0" smtClean="0">
                <a:solidFill>
                  <a:srgbClr val="3971B4"/>
                </a:solidFill>
              </a:rPr>
            </a:br>
            <a:r>
              <a:rPr lang="ru-RU" sz="2000" kern="0" dirty="0" smtClean="0">
                <a:solidFill>
                  <a:srgbClr val="3971B4"/>
                </a:solidFill>
              </a:rPr>
              <a:t>Новосибирске </a:t>
            </a:r>
            <a:r>
              <a:rPr lang="ru-RU" sz="2000" kern="0" dirty="0">
                <a:solidFill>
                  <a:srgbClr val="3971B4"/>
                </a:solidFill>
              </a:rPr>
              <a:t>при осуществлении операций со средствами федерального бюджета </a:t>
            </a:r>
            <a:r>
              <a:rPr lang="ru-RU" sz="2000" kern="0" dirty="0" smtClean="0">
                <a:solidFill>
                  <a:srgbClr val="3971B4"/>
                </a:solidFill>
              </a:rPr>
              <a:t>КС № </a:t>
            </a:r>
            <a:r>
              <a:rPr lang="ru-RU" sz="2000" kern="0" dirty="0">
                <a:solidFill>
                  <a:srgbClr val="3971B4"/>
                </a:solidFill>
              </a:rPr>
              <a:t>03211 «Средства федерального бюджета</a:t>
            </a:r>
            <a:r>
              <a:rPr lang="ru-RU" sz="2000" kern="0" dirty="0" smtClean="0">
                <a:solidFill>
                  <a:srgbClr val="3971B4"/>
                </a:solidFill>
              </a:rPr>
              <a:t>»;</a:t>
            </a:r>
            <a:endParaRPr lang="ru-RU" sz="2000" kern="0" dirty="0">
              <a:solidFill>
                <a:srgbClr val="3971B4"/>
              </a:solidFill>
              <a:sym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 smtClean="0">
                <a:solidFill>
                  <a:srgbClr val="3971B4"/>
                </a:solidFill>
                <a:sym typeface="Helvetica Neue"/>
              </a:rPr>
              <a:t>В июле 2025 года Управление перешло на технологию формирования казначейских платежей с использованием электронного чека и электронного взноса наличными (реализовано в ЛК «</a:t>
            </a:r>
            <a:r>
              <a:rPr lang="ru-RU" sz="2000" kern="0" dirty="0" err="1" smtClean="0">
                <a:solidFill>
                  <a:srgbClr val="3971B4"/>
                </a:solidFill>
                <a:sym typeface="Helvetica Neue"/>
              </a:rPr>
              <a:t>Сбербизнес</a:t>
            </a:r>
            <a:r>
              <a:rPr lang="ru-RU" sz="2000" kern="0" dirty="0" smtClean="0">
                <a:solidFill>
                  <a:srgbClr val="3971B4"/>
                </a:solidFill>
                <a:sym typeface="Helvetica Neue"/>
              </a:rPr>
              <a:t> и в АСФК).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kern="0" dirty="0" smtClean="0">
              <a:solidFill>
                <a:srgbClr val="3494BA">
                  <a:lumMod val="50000"/>
                </a:srgbClr>
              </a:solidFill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4" y="1716357"/>
            <a:ext cx="824086" cy="5814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17940" y="4545142"/>
            <a:ext cx="10538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3971B4"/>
                </a:solidFill>
              </a:rPr>
              <a:t>с </a:t>
            </a:r>
            <a:r>
              <a:rPr lang="ru-RU" sz="2000" kern="0" dirty="0" smtClean="0">
                <a:solidFill>
                  <a:srgbClr val="3971B4"/>
                </a:solidFill>
              </a:rPr>
              <a:t>6 сентября 2026 года </a:t>
            </a:r>
            <a:r>
              <a:rPr lang="ru-RU" sz="2000" kern="0" dirty="0">
                <a:solidFill>
                  <a:srgbClr val="3971B4"/>
                </a:solidFill>
              </a:rPr>
              <a:t>передача полномочий Платежному центру в </a:t>
            </a:r>
            <a:r>
              <a:rPr lang="ru-RU" sz="2000" kern="0" dirty="0" smtClean="0">
                <a:solidFill>
                  <a:srgbClr val="3971B4"/>
                </a:solidFill>
              </a:rPr>
              <a:t>по КС </a:t>
            </a:r>
            <a:br>
              <a:rPr lang="ru-RU" sz="2000" kern="0" dirty="0" smtClean="0">
                <a:solidFill>
                  <a:srgbClr val="3971B4"/>
                </a:solidFill>
              </a:rPr>
            </a:br>
            <a:r>
              <a:rPr lang="ru-RU" sz="2000" kern="0" dirty="0" smtClean="0">
                <a:solidFill>
                  <a:srgbClr val="3971B4"/>
                </a:solidFill>
              </a:rPr>
              <a:t>№ 03212 «Средства, поступающие во временное распоряжение получателей средств ФБ» и КС № 03214 «Средства федеральных бюджетных и автономных учреждений»;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 smtClean="0">
                <a:solidFill>
                  <a:srgbClr val="3971B4"/>
                </a:solidFill>
                <a:sym typeface="Helvetica Neue"/>
              </a:rPr>
              <a:t>Реорганизаций подразделений Банка России – переход на обслуживание в операционно-кассовый центр в Новосибирске.</a:t>
            </a:r>
            <a:endParaRPr lang="ru-RU" sz="2000" kern="0" dirty="0">
              <a:solidFill>
                <a:srgbClr val="3971B4"/>
              </a:solidFill>
              <a:sym typeface="Helvetica Neue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2225" y="192909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Новации обслуживания казначейских счетов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20351" y="3836392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2026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6321778" y="4221113"/>
            <a:ext cx="4098573" cy="2386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420351" y="982973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V="1">
            <a:off x="6321778" y="1367694"/>
            <a:ext cx="4098573" cy="2386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16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2" y="4699495"/>
            <a:ext cx="825728" cy="81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743" y="1107556"/>
            <a:ext cx="115062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3971B4"/>
                </a:solidFill>
              </a:rPr>
              <a:t>В </a:t>
            </a:r>
            <a:r>
              <a:rPr lang="ru-RU" dirty="0">
                <a:solidFill>
                  <a:srgbClr val="3971B4"/>
                </a:solidFill>
              </a:rPr>
              <a:t>ППО АСФК и </a:t>
            </a:r>
            <a:r>
              <a:rPr lang="ru-RU" dirty="0" err="1">
                <a:solidFill>
                  <a:srgbClr val="3971B4"/>
                </a:solidFill>
              </a:rPr>
              <a:t>ПУиО</a:t>
            </a:r>
            <a:r>
              <a:rPr lang="ru-RU" dirty="0">
                <a:solidFill>
                  <a:srgbClr val="3971B4"/>
                </a:solidFill>
              </a:rPr>
              <a:t> ГИИС «Электронный </a:t>
            </a:r>
            <a:r>
              <a:rPr lang="ru-RU" dirty="0" smtClean="0">
                <a:solidFill>
                  <a:srgbClr val="3971B4"/>
                </a:solidFill>
              </a:rPr>
              <a:t>бюджет»: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971B4"/>
                </a:solidFill>
              </a:rPr>
              <a:t>сформировано </a:t>
            </a:r>
            <a:r>
              <a:rPr lang="ru-RU" dirty="0">
                <a:solidFill>
                  <a:srgbClr val="3971B4"/>
                </a:solidFill>
              </a:rPr>
              <a:t>и утверждено </a:t>
            </a:r>
            <a:r>
              <a:rPr lang="ru-RU" dirty="0" smtClean="0">
                <a:solidFill>
                  <a:srgbClr val="3971B4"/>
                </a:solidFill>
              </a:rPr>
              <a:t>98 </a:t>
            </a:r>
            <a:r>
              <a:rPr lang="ru-RU" smtClean="0">
                <a:solidFill>
                  <a:srgbClr val="3971B4"/>
                </a:solidFill>
              </a:rPr>
              <a:t>881 регистр </a:t>
            </a:r>
            <a:r>
              <a:rPr lang="ru-RU" dirty="0">
                <a:solidFill>
                  <a:srgbClr val="3971B4"/>
                </a:solidFill>
              </a:rPr>
              <a:t>казначейского </a:t>
            </a:r>
            <a:r>
              <a:rPr lang="ru-RU" dirty="0" smtClean="0">
                <a:solidFill>
                  <a:srgbClr val="3971B4"/>
                </a:solidFill>
              </a:rPr>
              <a:t>учета;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971B4"/>
                </a:solidFill>
              </a:rPr>
              <a:t>представлено 7</a:t>
            </a:r>
            <a:r>
              <a:rPr lang="ru-RU" dirty="0">
                <a:solidFill>
                  <a:srgbClr val="3971B4"/>
                </a:solidFill>
              </a:rPr>
              <a:t> </a:t>
            </a:r>
            <a:r>
              <a:rPr lang="ru-RU" dirty="0" smtClean="0">
                <a:solidFill>
                  <a:srgbClr val="3971B4"/>
                </a:solidFill>
              </a:rPr>
              <a:t>488 форм </a:t>
            </a:r>
            <a:r>
              <a:rPr lang="ru-RU" dirty="0">
                <a:solidFill>
                  <a:srgbClr val="3971B4"/>
                </a:solidFill>
              </a:rPr>
              <a:t>бюджетной и казначейской </a:t>
            </a:r>
            <a:r>
              <a:rPr lang="ru-RU" dirty="0" smtClean="0">
                <a:solidFill>
                  <a:srgbClr val="3971B4"/>
                </a:solidFill>
              </a:rPr>
              <a:t>отчётности;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971B4"/>
                </a:solidFill>
              </a:rPr>
              <a:t>сверено 5 583 отчета по бюджету субъекта РФ, местным бюджетам и государственным внебюджетным фондам.</a:t>
            </a:r>
          </a:p>
          <a:p>
            <a:endParaRPr lang="ru-RU" sz="1000" dirty="0" smtClean="0">
              <a:solidFill>
                <a:srgbClr val="3971B4"/>
              </a:solidFill>
            </a:endParaRPr>
          </a:p>
          <a:p>
            <a:r>
              <a:rPr lang="ru-RU" dirty="0" smtClean="0">
                <a:solidFill>
                  <a:srgbClr val="3971B4"/>
                </a:solidFill>
              </a:rPr>
              <a:t>В </a:t>
            </a:r>
            <a:r>
              <a:rPr lang="ru-RU" dirty="0" err="1" smtClean="0">
                <a:solidFill>
                  <a:srgbClr val="3971B4"/>
                </a:solidFill>
              </a:rPr>
              <a:t>ПУиО</a:t>
            </a:r>
            <a:r>
              <a:rPr lang="ru-RU" dirty="0" smtClean="0">
                <a:solidFill>
                  <a:srgbClr val="3971B4"/>
                </a:solidFill>
              </a:rPr>
              <a:t> ГИИС </a:t>
            </a:r>
            <a:r>
              <a:rPr lang="ru-RU" dirty="0">
                <a:solidFill>
                  <a:srgbClr val="3971B4"/>
                </a:solidFill>
              </a:rPr>
              <a:t>«Электронный бюджет</a:t>
            </a:r>
            <a:r>
              <a:rPr lang="ru-RU" dirty="0" smtClean="0">
                <a:solidFill>
                  <a:srgbClr val="3971B4"/>
                </a:solidFill>
              </a:rPr>
              <a:t>»: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971B4"/>
                </a:solidFill>
              </a:rPr>
              <a:t> </a:t>
            </a:r>
            <a:r>
              <a:rPr lang="ru-RU" dirty="0">
                <a:solidFill>
                  <a:srgbClr val="3971B4"/>
                </a:solidFill>
              </a:rPr>
              <a:t>сверено </a:t>
            </a:r>
            <a:r>
              <a:rPr lang="ru-RU" dirty="0" smtClean="0">
                <a:solidFill>
                  <a:srgbClr val="3971B4"/>
                </a:solidFill>
              </a:rPr>
              <a:t>1 214 отчетов о </a:t>
            </a:r>
            <a:r>
              <a:rPr lang="ru-RU" dirty="0">
                <a:solidFill>
                  <a:srgbClr val="3971B4"/>
                </a:solidFill>
              </a:rPr>
              <a:t>ходе реализации национальных </a:t>
            </a:r>
            <a:r>
              <a:rPr lang="ru-RU" dirty="0" smtClean="0">
                <a:solidFill>
                  <a:srgbClr val="3971B4"/>
                </a:solidFill>
              </a:rPr>
              <a:t>проектов, </a:t>
            </a:r>
            <a:r>
              <a:rPr lang="ru-RU" dirty="0">
                <a:solidFill>
                  <a:srgbClr val="3971B4"/>
                </a:solidFill>
              </a:rPr>
              <a:t>представляемых Департаментом финансов Томской </a:t>
            </a:r>
            <a:r>
              <a:rPr lang="ru-RU" dirty="0" smtClean="0">
                <a:solidFill>
                  <a:srgbClr val="3971B4"/>
                </a:solidFill>
              </a:rPr>
              <a:t>области.</a:t>
            </a:r>
          </a:p>
          <a:p>
            <a:pPr marL="0" lvl="1"/>
            <a:endParaRPr lang="ru-RU" sz="1000" dirty="0" smtClean="0">
              <a:solidFill>
                <a:srgbClr val="3971B4"/>
              </a:solidFill>
            </a:endParaRPr>
          </a:p>
          <a:p>
            <a:pPr marL="0" lvl="1"/>
            <a:r>
              <a:rPr lang="ru-RU" dirty="0" smtClean="0">
                <a:solidFill>
                  <a:srgbClr val="3971B4"/>
                </a:solidFill>
              </a:rPr>
              <a:t>Проведена сверка </a:t>
            </a:r>
            <a:r>
              <a:rPr lang="ru-RU" dirty="0">
                <a:solidFill>
                  <a:srgbClr val="3971B4"/>
                </a:solidFill>
              </a:rPr>
              <a:t>информации о государственных и муниципальных учреждениях, размещаемой на официальном сайте ГИС ГМУ, и анализ её результатов</a:t>
            </a:r>
            <a:r>
              <a:rPr lang="ru-RU" dirty="0" smtClean="0">
                <a:solidFill>
                  <a:srgbClr val="3971B4"/>
                </a:solidFill>
              </a:rPr>
              <a:t>:</a:t>
            </a:r>
          </a:p>
          <a:p>
            <a:pPr marL="1200150" lvl="3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3971B4"/>
                </a:solidFill>
              </a:rPr>
              <a:t>на </a:t>
            </a:r>
            <a:r>
              <a:rPr lang="ru-RU" dirty="0">
                <a:solidFill>
                  <a:srgbClr val="3971B4"/>
                </a:solidFill>
              </a:rPr>
              <a:t>1 января </a:t>
            </a:r>
            <a:r>
              <a:rPr lang="ru-RU" dirty="0" smtClean="0">
                <a:solidFill>
                  <a:srgbClr val="3971B4"/>
                </a:solidFill>
              </a:rPr>
              <a:t>2026 </a:t>
            </a:r>
            <a:r>
              <a:rPr lang="ru-RU" dirty="0">
                <a:solidFill>
                  <a:srgbClr val="3971B4"/>
                </a:solidFill>
              </a:rPr>
              <a:t>года полнота размещенной </a:t>
            </a:r>
            <a:r>
              <a:rPr lang="ru-RU" dirty="0" smtClean="0">
                <a:solidFill>
                  <a:srgbClr val="3971B4"/>
                </a:solidFill>
              </a:rPr>
              <a:t>информации </a:t>
            </a:r>
            <a:r>
              <a:rPr lang="ru-RU" dirty="0">
                <a:solidFill>
                  <a:srgbClr val="3971B4"/>
                </a:solidFill>
              </a:rPr>
              <a:t>составила </a:t>
            </a:r>
            <a:r>
              <a:rPr lang="ru-RU" dirty="0" smtClean="0">
                <a:solidFill>
                  <a:srgbClr val="3971B4"/>
                </a:solidFill>
              </a:rPr>
              <a:t>97,3 %;</a:t>
            </a:r>
            <a:endParaRPr lang="ru-RU" dirty="0">
              <a:solidFill>
                <a:srgbClr val="3971B4"/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3971B4"/>
                </a:solidFill>
              </a:rPr>
              <a:t>проверена </a:t>
            </a:r>
            <a:r>
              <a:rPr lang="ru-RU" dirty="0">
                <a:solidFill>
                  <a:srgbClr val="3971B4"/>
                </a:solidFill>
              </a:rPr>
              <a:t>годовая отчетность </a:t>
            </a:r>
            <a:r>
              <a:rPr lang="ru-RU" dirty="0" smtClean="0">
                <a:solidFill>
                  <a:srgbClr val="3971B4"/>
                </a:solidFill>
              </a:rPr>
              <a:t>992 учреждений), </a:t>
            </a:r>
          </a:p>
          <a:p>
            <a:pPr lvl="2"/>
            <a:r>
              <a:rPr lang="ru-RU" dirty="0">
                <a:solidFill>
                  <a:srgbClr val="3971B4"/>
                </a:solidFill>
              </a:rPr>
              <a:t> </a:t>
            </a:r>
            <a:r>
              <a:rPr lang="ru-RU" dirty="0" smtClean="0">
                <a:solidFill>
                  <a:srgbClr val="3971B4"/>
                </a:solidFill>
              </a:rPr>
              <a:t>    в </a:t>
            </a:r>
            <a:r>
              <a:rPr lang="ru-RU" dirty="0">
                <a:solidFill>
                  <a:srgbClr val="3971B4"/>
                </a:solidFill>
              </a:rPr>
              <a:t>том числе</a:t>
            </a:r>
            <a:r>
              <a:rPr lang="ru-RU" dirty="0" smtClean="0">
                <a:solidFill>
                  <a:srgbClr val="3971B4"/>
                </a:solidFill>
              </a:rPr>
              <a:t>:  - 50 учреждений федерального уровня;</a:t>
            </a:r>
            <a:endParaRPr lang="ru-RU" dirty="0">
              <a:solidFill>
                <a:srgbClr val="3971B4"/>
              </a:solidFill>
            </a:endParaRPr>
          </a:p>
          <a:p>
            <a:r>
              <a:rPr lang="ru-RU" dirty="0">
                <a:solidFill>
                  <a:srgbClr val="3971B4"/>
                </a:solidFill>
              </a:rPr>
              <a:t>	 </a:t>
            </a:r>
            <a:r>
              <a:rPr lang="ru-RU" dirty="0" smtClean="0">
                <a:solidFill>
                  <a:srgbClr val="3971B4"/>
                </a:solidFill>
              </a:rPr>
              <a:t>                            - 244 учреждений бюджета субъекта РФ;</a:t>
            </a:r>
            <a:endParaRPr lang="ru-RU" dirty="0">
              <a:solidFill>
                <a:srgbClr val="3971B4"/>
              </a:solidFill>
            </a:endParaRPr>
          </a:p>
          <a:p>
            <a:r>
              <a:rPr lang="ru-RU" dirty="0">
                <a:solidFill>
                  <a:srgbClr val="3971B4"/>
                </a:solidFill>
              </a:rPr>
              <a:t>	 </a:t>
            </a:r>
            <a:r>
              <a:rPr lang="ru-RU" dirty="0" smtClean="0">
                <a:solidFill>
                  <a:srgbClr val="3971B4"/>
                </a:solidFill>
              </a:rPr>
              <a:t>                            - 698 учреждений местных бюджетов.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6743" y="6182455"/>
            <a:ext cx="1057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3971B4"/>
                </a:solidFill>
              </a:rPr>
              <a:t>Переход </a:t>
            </a:r>
            <a:r>
              <a:rPr lang="ru-RU" dirty="0">
                <a:solidFill>
                  <a:srgbClr val="3971B4"/>
                </a:solidFill>
              </a:rPr>
              <a:t>к новой модели бухгалтерского учета в системе казначейских платежей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0351" y="5675680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2026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46743" y="6050598"/>
            <a:ext cx="10173608" cy="1960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20351" y="630476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46743" y="1017822"/>
            <a:ext cx="10173608" cy="1960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42225" y="192909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Учёт и отчётность</a:t>
            </a: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17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3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605870" y="4741185"/>
            <a:ext cx="4548998" cy="910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80708" y="3273497"/>
            <a:ext cx="4548998" cy="11378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00649" y="1847286"/>
            <a:ext cx="5636708" cy="37932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48922" y="1847285"/>
            <a:ext cx="4548998" cy="11348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5438" y="1949706"/>
            <a:ext cx="4039010" cy="97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dirty="0" smtClean="0">
                <a:solidFill>
                  <a:srgbClr val="3971B4"/>
                </a:solidFill>
              </a:rPr>
              <a:t>Формирование и выгрузка данных бюджетного учета органов ФОИВ</a:t>
            </a:r>
            <a:endParaRPr lang="ru-RU" sz="1902" dirty="0">
              <a:solidFill>
                <a:srgbClr val="3971B4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8431" y="3328336"/>
            <a:ext cx="4498673" cy="97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dirty="0" smtClean="0">
                <a:solidFill>
                  <a:srgbClr val="3971B4"/>
                </a:solidFill>
              </a:rPr>
              <a:t>Корректировка и заполнение показателей бюджетного учета</a:t>
            </a:r>
          </a:p>
          <a:p>
            <a:r>
              <a:rPr lang="ru-RU" sz="1902" dirty="0" smtClean="0">
                <a:solidFill>
                  <a:srgbClr val="3971B4"/>
                </a:solidFill>
              </a:rPr>
              <a:t>(2000 инвентарных карточек)</a:t>
            </a:r>
            <a:endParaRPr lang="ru-RU" sz="1902" dirty="0">
              <a:solidFill>
                <a:srgbClr val="3971B4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8431" y="4822344"/>
            <a:ext cx="4710047" cy="677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dirty="0" smtClean="0">
                <a:solidFill>
                  <a:srgbClr val="3971B4"/>
                </a:solidFill>
              </a:rPr>
              <a:t>Исправлено 500 ошибок в части ведения учета нефинансовых активов</a:t>
            </a:r>
            <a:endParaRPr lang="ru-RU" sz="1902" dirty="0">
              <a:solidFill>
                <a:srgbClr val="3971B4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77908" y="2247958"/>
            <a:ext cx="3635568" cy="243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dirty="0" smtClean="0">
                <a:solidFill>
                  <a:srgbClr val="3971B4"/>
                </a:solidFill>
              </a:rPr>
              <a:t>Введение механизма интеграции данных и осуществление еженедельной выгрузки показателей привело к улучшению качественных характеристик бюджетного учета и отчетности</a:t>
            </a:r>
            <a:endParaRPr lang="ru-RU" sz="1902" dirty="0">
              <a:solidFill>
                <a:srgbClr val="3971B4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429" y="5121236"/>
            <a:ext cx="658730" cy="34789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670045" y="41428"/>
            <a:ext cx="7385022" cy="77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Пилотная реализация технологической интеграции данных бухгалтерского учета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18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306" y="3704694"/>
            <a:ext cx="658730" cy="34789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124" y="2182305"/>
            <a:ext cx="658730" cy="34789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17" y="2161237"/>
            <a:ext cx="1332706" cy="133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0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198485" y="3034852"/>
            <a:ext cx="4160130" cy="16235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4" name="TextBox 13"/>
          <p:cNvSpPr txBox="1"/>
          <p:nvPr/>
        </p:nvSpPr>
        <p:spPr>
          <a:xfrm>
            <a:off x="1857634" y="1579311"/>
            <a:ext cx="974561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971B4"/>
                </a:solidFill>
              </a:rPr>
              <a:t>Осуществление УФК контроля в ЕИС закупочных документов (проверено 45357 документов)</a:t>
            </a:r>
            <a:endParaRPr lang="ru-RU" sz="2000" dirty="0">
              <a:solidFill>
                <a:srgbClr val="3971B4"/>
              </a:solidFill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3971B4"/>
                </a:solidFill>
              </a:rPr>
              <a:t>Осуществление УФК контроля в ЕИС </a:t>
            </a:r>
            <a:r>
              <a:rPr lang="ru-RU" sz="2000" dirty="0" smtClean="0">
                <a:solidFill>
                  <a:srgbClr val="3971B4"/>
                </a:solidFill>
              </a:rPr>
              <a:t> договоров на капремонт </a:t>
            </a:r>
            <a:r>
              <a:rPr lang="ru-RU" sz="2000" dirty="0">
                <a:solidFill>
                  <a:srgbClr val="3971B4"/>
                </a:solidFill>
              </a:rPr>
              <a:t>многоквартирных </a:t>
            </a:r>
            <a:r>
              <a:rPr lang="ru-RU" sz="2000" dirty="0" smtClean="0">
                <a:solidFill>
                  <a:srgbClr val="3971B4"/>
                </a:solidFill>
              </a:rPr>
              <a:t>домов (проверено 447 документов)</a:t>
            </a:r>
            <a:endParaRPr lang="ru-RU" sz="2000" dirty="0">
              <a:solidFill>
                <a:srgbClr val="3971B4"/>
              </a:solidFill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971B4"/>
                </a:solidFill>
              </a:rPr>
              <a:t>Рассмотрение обращений участников контрактной системы (382 обращения)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3971B4"/>
                </a:solidFill>
              </a:rPr>
              <a:t>Формирование предложений в ФК о доработках ЕИС (16 предложений)</a:t>
            </a:r>
            <a:endParaRPr lang="en-US" sz="2000" dirty="0">
              <a:solidFill>
                <a:srgbClr val="3971B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2225" y="192909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информационная система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93333" y="4144012"/>
            <a:ext cx="8727018" cy="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420351" y="708169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693333" y="1092889"/>
            <a:ext cx="8727018" cy="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57634" y="4226956"/>
            <a:ext cx="9745617" cy="228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971B4"/>
                </a:solidFill>
              </a:rPr>
              <a:t>ПРОЕКТЫ 2025</a:t>
            </a:r>
            <a:endParaRPr lang="ru-RU" b="1" dirty="0">
              <a:solidFill>
                <a:srgbClr val="3971B4"/>
              </a:solidFill>
            </a:endParaRPr>
          </a:p>
          <a:p>
            <a:pPr algn="ctr"/>
            <a:endParaRPr lang="ru-RU" sz="2000" b="1" dirty="0" smtClean="0">
              <a:solidFill>
                <a:srgbClr val="297FD5">
                  <a:lumMod val="75000"/>
                </a:srgbClr>
              </a:solidFill>
            </a:endParaRPr>
          </a:p>
          <a:p>
            <a:pPr marL="285750" indent="-28575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3971B4"/>
                </a:solidFill>
              </a:rPr>
              <a:t>Пилотирование УФК модуля «Риск-мониторинг» ГИС ЕИС</a:t>
            </a:r>
          </a:p>
          <a:p>
            <a:pPr algn="just">
              <a:lnSpc>
                <a:spcPts val="2500"/>
              </a:lnSpc>
            </a:pPr>
            <a:r>
              <a:rPr lang="ru-RU" sz="2000" dirty="0" smtClean="0">
                <a:solidFill>
                  <a:srgbClr val="3971B4"/>
                </a:solidFill>
              </a:rPr>
              <a:t>    (направлено 27 предложений по результатам апробации модуля,</a:t>
            </a:r>
          </a:p>
          <a:p>
            <a:pPr algn="just">
              <a:lnSpc>
                <a:spcPts val="2500"/>
              </a:lnSpc>
            </a:pPr>
            <a:r>
              <a:rPr lang="ru-RU" sz="2000" dirty="0">
                <a:solidFill>
                  <a:srgbClr val="3971B4"/>
                </a:solidFill>
              </a:rPr>
              <a:t> </a:t>
            </a:r>
            <a:r>
              <a:rPr lang="ru-RU" sz="2000" dirty="0" smtClean="0">
                <a:solidFill>
                  <a:srgbClr val="3971B4"/>
                </a:solidFill>
              </a:rPr>
              <a:t>    16 предложений поддержаны ФК)</a:t>
            </a:r>
            <a:endParaRPr lang="ru-RU" sz="2000" dirty="0">
              <a:solidFill>
                <a:srgbClr val="3971B4"/>
              </a:solidFill>
            </a:endParaRPr>
          </a:p>
          <a:p>
            <a:pPr marL="285750" indent="-285750" algn="just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3971B4"/>
                </a:solidFill>
              </a:rPr>
              <a:t>Сопровождение 21 правообладателя государственного и муниципального имущества Томской области</a:t>
            </a:r>
          </a:p>
        </p:txBody>
      </p:sp>
      <p:sp>
        <p:nvSpPr>
          <p:cNvPr id="21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19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27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669466" y="0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онтрольные мероприятия в 2025 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86427"/>
              </p:ext>
            </p:extLst>
          </p:nvPr>
        </p:nvGraphicFramePr>
        <p:xfrm>
          <a:off x="233977" y="997619"/>
          <a:ext cx="11687091" cy="55239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28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4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965">
                <a:tc rowSpan="2">
                  <a:txBody>
                    <a:bodyPr/>
                    <a:lstStyle/>
                    <a:p>
                      <a:r>
                        <a:rPr lang="ru-RU" sz="2000" b="0" u="none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Планом контрольных</a:t>
                      </a:r>
                      <a:r>
                        <a:rPr lang="ru-RU" sz="2000" b="0" u="none" baseline="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мероприятий</a:t>
                      </a:r>
                      <a:r>
                        <a:rPr lang="ru-RU" sz="2000" b="0" u="none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на 2025 год предусмотрено 29 КМ</a:t>
                      </a:r>
                      <a:endParaRPr lang="en-US" sz="2000" b="0" u="none" dirty="0" smtClean="0">
                        <a:solidFill>
                          <a:srgbClr val="3971B4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u="sng" dirty="0" smtClean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21 КМ по Разделу </a:t>
                      </a:r>
                      <a:r>
                        <a:rPr lang="en-US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«Централизованные задания»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u="sng" dirty="0" smtClean="0">
                        <a:solidFill>
                          <a:srgbClr val="0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8 КМ по Разделу </a:t>
                      </a:r>
                      <a:r>
                        <a:rPr lang="en-US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«КМ по предложениям ТОФК»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983">
                <a:tc rowSpan="4">
                  <a:txBody>
                    <a:bodyPr/>
                    <a:lstStyle/>
                    <a:p>
                      <a:r>
                        <a:rPr lang="ru-RU" sz="2000" b="0" u="none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Проведено 41 КМ</a:t>
                      </a:r>
                      <a:endParaRPr lang="ru-RU" sz="2000" b="0" u="none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29 плановых КМ (100 % от Плана)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 встречных КМ (в рамках плановых КМ) 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10 внеплановых КМ по поручению ФК (5 проверок, 5 обследований)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390">
                <a:tc gridSpan="3">
                  <a:txBody>
                    <a:bodyPr/>
                    <a:lstStyle/>
                    <a:p>
                      <a:pPr algn="l"/>
                      <a:r>
                        <a:rPr lang="ru-RU" sz="2000" b="0" kern="1200" dirty="0" smtClean="0">
                          <a:solidFill>
                            <a:srgbClr val="3971B4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Проведено 15 заседаний Контрольной комиссии УФК по Томской области, рассмотрены материалы 37 контрольных мероприятий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4112">
                <a:tc gridSpan="3"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Объём проверенных средств 59,8 млрд. руб., из них использованных с нарушением </a:t>
                      </a:r>
                      <a:endParaRPr lang="en-US" sz="2000" dirty="0" smtClean="0">
                        <a:solidFill>
                          <a:srgbClr val="3971B4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бюджетного</a:t>
                      </a:r>
                      <a:r>
                        <a:rPr lang="en-US" sz="2000" baseline="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законодательства на сумму 292,7 млн. руб.</a:t>
                      </a:r>
                      <a:r>
                        <a:rPr lang="en-US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или 0,5 %.</a:t>
                      </a:r>
                      <a:endParaRPr lang="en-US" sz="2000" dirty="0" smtClean="0">
                        <a:solidFill>
                          <a:srgbClr val="3971B4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2000" dirty="0" smtClean="0">
                        <a:solidFill>
                          <a:srgbClr val="3971B4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Выявлено нарушений бюджетного законодательства в количестве 215 ед., из них финансовые нарушения в</a:t>
                      </a:r>
                      <a:r>
                        <a:rPr lang="en-US" sz="2000" baseline="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количестве 69 ед.</a:t>
                      </a:r>
                      <a:r>
                        <a:rPr lang="en-US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3971B4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или 32 %.</a:t>
                      </a:r>
                      <a:endParaRPr lang="ru-RU" sz="2000" dirty="0">
                        <a:solidFill>
                          <a:srgbClr val="3971B4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Правая фигурная скобка 6"/>
          <p:cNvSpPr/>
          <p:nvPr/>
        </p:nvSpPr>
        <p:spPr>
          <a:xfrm flipH="1">
            <a:off x="4795992" y="2099734"/>
            <a:ext cx="155694" cy="1693334"/>
          </a:xfrm>
          <a:prstGeom prst="rightBrace">
            <a:avLst>
              <a:gd name="adj1" fmla="val 97287"/>
              <a:gd name="adj2" fmla="val 48121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 flipH="1">
            <a:off x="4795991" y="1083733"/>
            <a:ext cx="155695" cy="824090"/>
          </a:xfrm>
          <a:prstGeom prst="rightBrace">
            <a:avLst>
              <a:gd name="adj1" fmla="val 97287"/>
              <a:gd name="adj2" fmla="val 48121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20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5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результатов КМ в </a:t>
            </a:r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21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80165" y="4227645"/>
            <a:ext cx="11818229" cy="1360177"/>
            <a:chOff x="258033" y="4383962"/>
            <a:chExt cx="11818229" cy="136017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268084" y="4543810"/>
              <a:ext cx="118081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По результатам КМ передана информация:</a:t>
              </a:r>
            </a:p>
            <a:p>
              <a:endParaRPr lang="ru-RU" sz="800" u="sng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30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материалов в Прокуратуру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Томской области - вынесено 4 представления</a:t>
              </a:r>
              <a:endParaRPr lang="ru-RU" sz="1600" dirty="0">
                <a:solidFill>
                  <a:srgbClr val="3971B4"/>
                </a:solidFill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5 писем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в УФАС по Томской области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- вынесено 1 предупреждение</a:t>
              </a:r>
              <a:endParaRPr lang="ru-RU" sz="1600" dirty="0">
                <a:solidFill>
                  <a:srgbClr val="3971B4"/>
                </a:solidFill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2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письма в УФСБ по Томской области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- по материалам УФК расследуется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уголовное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дело по ч.4 ст. 159.2 УК РФ</a:t>
              </a:r>
              <a:endParaRPr lang="ru-RU" sz="1600" dirty="0">
                <a:solidFill>
                  <a:srgbClr val="3971B4"/>
                </a:solidFill>
                <a:cs typeface="Times New Roman" panose="02020603050405020304" pitchFamily="18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258033" y="4383962"/>
              <a:ext cx="10173608" cy="1960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380165" y="1058745"/>
            <a:ext cx="11897251" cy="2431435"/>
            <a:chOff x="380165" y="1058745"/>
            <a:chExt cx="11897251" cy="2431435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90216" y="1058745"/>
              <a:ext cx="11887200" cy="2431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По 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результатам </a:t>
              </a: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контрольных мероприятий 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в адрес </a:t>
              </a: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объектов контроля 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направлены</a:t>
              </a: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  <a:cs typeface="Times New Roman" panose="02020603050405020304" pitchFamily="18" charset="0"/>
                </a:rPr>
                <a:t>:</a:t>
              </a:r>
            </a:p>
            <a:p>
              <a:endParaRPr lang="ru-RU" sz="8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26 Представлений и 2 Предписания нам общую сумму 264,7 млн.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руб.  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25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информационных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писем</a:t>
              </a:r>
              <a:endParaRPr lang="ru-RU" sz="1600" dirty="0">
                <a:solidFill>
                  <a:srgbClr val="3971B4"/>
                </a:solidFill>
                <a:cs typeface="Times New Roman" panose="02020603050405020304" pitchFamily="18" charset="0"/>
              </a:endParaRPr>
            </a:p>
            <a:p>
              <a:endParaRPr lang="ru-RU" sz="8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endParaRPr>
            </a:p>
            <a:p>
              <a:endParaRPr lang="ru-RU" sz="1600" dirty="0" smtClean="0"/>
            </a:p>
            <a:p>
              <a:endParaRPr lang="ru-RU" sz="1600" dirty="0"/>
            </a:p>
            <a:p>
              <a:endParaRPr lang="ru-RU" sz="1600" dirty="0" smtClean="0"/>
            </a:p>
            <a:p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Исполнено представлений и предписаний на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сумму 66,9 млн.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руб. </a:t>
              </a:r>
            </a:p>
            <a:p>
              <a:endParaRPr lang="ru-RU" sz="800" dirty="0">
                <a:solidFill>
                  <a:srgbClr val="3971B4"/>
                </a:solidFill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Сумма поступивших средств  в доход бюджетов по результатам устранения нарушений -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1 459 </a:t>
              </a:r>
              <a:r>
                <a:rPr lang="ru-RU" sz="1600" dirty="0">
                  <a:solidFill>
                    <a:srgbClr val="3971B4"/>
                  </a:solidFill>
                  <a:cs typeface="Times New Roman" panose="02020603050405020304" pitchFamily="18" charset="0"/>
                </a:rPr>
                <a:t>тыс. </a:t>
              </a:r>
              <a:r>
                <a:rPr lang="ru-RU" sz="1600" dirty="0" smtClean="0">
                  <a:solidFill>
                    <a:srgbClr val="3971B4"/>
                  </a:solidFill>
                  <a:cs typeface="Times New Roman" panose="02020603050405020304" pitchFamily="18" charset="0"/>
                </a:rPr>
                <a:t>руб., </a:t>
              </a: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380165" y="1398878"/>
              <a:ext cx="10173608" cy="1960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390216" y="2025128"/>
              <a:ext cx="10173608" cy="1960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747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36995" y="957699"/>
            <a:ext cx="1056264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437F"/>
                </a:solidFill>
              </a:rPr>
              <a:t>Реализация полномочий по осуществлению производства по делам об административных правонарушениях</a:t>
            </a:r>
            <a:r>
              <a:rPr lang="ru-RU" b="1" dirty="0" smtClean="0">
                <a:solidFill>
                  <a:srgbClr val="11437F"/>
                </a:solidFill>
              </a:rPr>
              <a:t>:</a:t>
            </a:r>
            <a:endParaRPr lang="ru-RU" sz="1000" b="1" dirty="0">
              <a:solidFill>
                <a:srgbClr val="11437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6 </a:t>
            </a:r>
            <a:r>
              <a:rPr lang="ru-RU" sz="1600" dirty="0">
                <a:solidFill>
                  <a:srgbClr val="3971B4"/>
                </a:solidFill>
              </a:rPr>
              <a:t>определений о возбуждении дел об АП и проведении </a:t>
            </a:r>
            <a:r>
              <a:rPr lang="ru-RU" sz="1600" dirty="0" smtClean="0">
                <a:solidFill>
                  <a:srgbClr val="3971B4"/>
                </a:solidFill>
              </a:rPr>
              <a:t>АР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2 </a:t>
            </a:r>
            <a:r>
              <a:rPr lang="ru-RU" sz="1600" dirty="0">
                <a:solidFill>
                  <a:srgbClr val="3971B4"/>
                </a:solidFill>
              </a:rPr>
              <a:t>постановления о </a:t>
            </a:r>
            <a:r>
              <a:rPr lang="ru-RU" sz="1600" dirty="0" smtClean="0">
                <a:solidFill>
                  <a:srgbClr val="3971B4"/>
                </a:solidFill>
              </a:rPr>
              <a:t>прекращении дела об АП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6 протоколов </a:t>
            </a:r>
            <a:r>
              <a:rPr lang="ru-RU" sz="1600" dirty="0">
                <a:solidFill>
                  <a:srgbClr val="3971B4"/>
                </a:solidFill>
              </a:rPr>
              <a:t>об </a:t>
            </a:r>
            <a:r>
              <a:rPr lang="ru-RU" sz="1600" dirty="0" smtClean="0">
                <a:solidFill>
                  <a:srgbClr val="3971B4"/>
                </a:solidFill>
              </a:rPr>
              <a:t>АП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4 постановления о наказании (три штрафа – 60 </a:t>
            </a:r>
            <a:r>
              <a:rPr lang="ru-RU" sz="1600" dirty="0" err="1" smtClean="0">
                <a:solidFill>
                  <a:srgbClr val="3971B4"/>
                </a:solidFill>
              </a:rPr>
              <a:t>тыс.руб</a:t>
            </a:r>
            <a:r>
              <a:rPr lang="ru-RU" sz="1600" dirty="0" smtClean="0">
                <a:solidFill>
                  <a:srgbClr val="3971B4"/>
                </a:solidFill>
              </a:rPr>
              <a:t>., предупреждение)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3971B4"/>
              </a:solidFill>
            </a:endParaRPr>
          </a:p>
          <a:p>
            <a:r>
              <a:rPr lang="ru-RU" b="1" dirty="0" smtClean="0">
                <a:solidFill>
                  <a:srgbClr val="1E5694"/>
                </a:solidFill>
              </a:rPr>
              <a:t>В Контрольно-ревизионный блок за 2025 год поступило 19 обращений  от граждан и организаций:</a:t>
            </a:r>
            <a:endParaRPr lang="en-US" b="1" dirty="0" smtClean="0">
              <a:solidFill>
                <a:srgbClr val="1E569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перенаправлены </a:t>
            </a:r>
            <a:r>
              <a:rPr lang="ru-RU" sz="1600" dirty="0">
                <a:solidFill>
                  <a:srgbClr val="3971B4"/>
                </a:solidFill>
              </a:rPr>
              <a:t>по подведомственности - </a:t>
            </a:r>
            <a:r>
              <a:rPr lang="ru-RU" sz="1600" dirty="0" smtClean="0">
                <a:solidFill>
                  <a:srgbClr val="3971B4"/>
                </a:solidFill>
              </a:rPr>
              <a:t>5;</a:t>
            </a:r>
            <a:endParaRPr lang="ru-RU" sz="1600" dirty="0">
              <a:solidFill>
                <a:srgbClr val="3971B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направлены </a:t>
            </a:r>
            <a:r>
              <a:rPr lang="ru-RU" sz="1600" dirty="0">
                <a:solidFill>
                  <a:srgbClr val="3971B4"/>
                </a:solidFill>
              </a:rPr>
              <a:t>ответы по существу об отсутствии нарушений - </a:t>
            </a:r>
            <a:r>
              <a:rPr lang="ru-RU" sz="1600" dirty="0" smtClean="0">
                <a:solidFill>
                  <a:srgbClr val="3971B4"/>
                </a:solidFill>
              </a:rPr>
              <a:t>4;</a:t>
            </a:r>
            <a:endParaRPr lang="ru-RU" sz="1600" dirty="0">
              <a:solidFill>
                <a:srgbClr val="3971B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по 9 </a:t>
            </a:r>
            <a:r>
              <a:rPr lang="ru-RU" sz="1600" dirty="0">
                <a:solidFill>
                  <a:srgbClr val="3971B4"/>
                </a:solidFill>
              </a:rPr>
              <a:t>обращениям проведена проверка в </a:t>
            </a:r>
            <a:r>
              <a:rPr lang="ru-RU" sz="1600" dirty="0" smtClean="0">
                <a:solidFill>
                  <a:srgbClr val="3971B4"/>
                </a:solidFill>
              </a:rPr>
              <a:t>ФГБОУ ВО «</a:t>
            </a:r>
            <a:r>
              <a:rPr lang="ru-RU" sz="1600" dirty="0" err="1" smtClean="0">
                <a:solidFill>
                  <a:srgbClr val="3971B4"/>
                </a:solidFill>
              </a:rPr>
              <a:t>СибГМУ</a:t>
            </a:r>
            <a:r>
              <a:rPr lang="ru-RU" sz="1600" dirty="0" smtClean="0">
                <a:solidFill>
                  <a:srgbClr val="3971B4"/>
                </a:solidFill>
              </a:rPr>
              <a:t>» Минздрава России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По 1 обращению проведено административное расследование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3971B4"/>
              </a:solidFill>
            </a:endParaRPr>
          </a:p>
          <a:p>
            <a:r>
              <a:rPr lang="ru-RU" b="1" dirty="0" smtClean="0">
                <a:solidFill>
                  <a:srgbClr val="1E5694"/>
                </a:solidFill>
              </a:rPr>
              <a:t>Модуль </a:t>
            </a:r>
            <a:r>
              <a:rPr lang="ru-RU" b="1" dirty="0">
                <a:solidFill>
                  <a:srgbClr val="1E5694"/>
                </a:solidFill>
              </a:rPr>
              <a:t>«Риск-мониторинг» подсистемы «Мониторинг закупок» ЕИС: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За 2025 </a:t>
            </a:r>
            <a:r>
              <a:rPr lang="ru-RU" sz="1600" dirty="0">
                <a:solidFill>
                  <a:srgbClr val="3971B4"/>
                </a:solidFill>
              </a:rPr>
              <a:t>год </a:t>
            </a:r>
            <a:r>
              <a:rPr lang="ru-RU" sz="1600" dirty="0" smtClean="0">
                <a:solidFill>
                  <a:srgbClr val="3971B4"/>
                </a:solidFill>
              </a:rPr>
              <a:t>получена </a:t>
            </a:r>
            <a:r>
              <a:rPr lang="ru-RU" sz="1600" dirty="0">
                <a:solidFill>
                  <a:srgbClr val="3971B4"/>
                </a:solidFill>
              </a:rPr>
              <a:t>информация </a:t>
            </a:r>
            <a:r>
              <a:rPr lang="ru-RU" sz="1600" dirty="0" smtClean="0">
                <a:solidFill>
                  <a:srgbClr val="3971B4"/>
                </a:solidFill>
              </a:rPr>
              <a:t>по 8 </a:t>
            </a:r>
            <a:r>
              <a:rPr lang="ru-RU" sz="1600" dirty="0">
                <a:solidFill>
                  <a:srgbClr val="3971B4"/>
                </a:solidFill>
              </a:rPr>
              <a:t>рискам несоблюдения планируемых </a:t>
            </a:r>
            <a:r>
              <a:rPr lang="ru-RU" sz="1600" dirty="0" smtClean="0">
                <a:solidFill>
                  <a:srgbClr val="3971B4"/>
                </a:solidFill>
              </a:rPr>
              <a:t>сроков </a:t>
            </a:r>
            <a:r>
              <a:rPr lang="ru-RU" sz="1600" dirty="0">
                <a:solidFill>
                  <a:srgbClr val="3971B4"/>
                </a:solidFill>
              </a:rPr>
              <a:t>исполнения </a:t>
            </a:r>
            <a:r>
              <a:rPr lang="ru-RU" sz="1600" dirty="0" smtClean="0">
                <a:solidFill>
                  <a:srgbClr val="3971B4"/>
                </a:solidFill>
              </a:rPr>
              <a:t>контрактов </a:t>
            </a:r>
            <a:r>
              <a:rPr lang="ru-RU" sz="1600" dirty="0">
                <a:solidFill>
                  <a:srgbClr val="3971B4"/>
                </a:solidFill>
              </a:rPr>
              <a:t>в отношении </a:t>
            </a:r>
            <a:r>
              <a:rPr lang="ru-RU" sz="1600" dirty="0" smtClean="0">
                <a:solidFill>
                  <a:srgbClr val="3971B4"/>
                </a:solidFill>
              </a:rPr>
              <a:t>4 заказчиков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(7 рисков сняты в результате их добровольного устранения, 1 риск – в работе)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3971B4"/>
              </a:solidFill>
            </a:endParaRPr>
          </a:p>
          <a:p>
            <a:r>
              <a:rPr lang="ru-RU" b="1" dirty="0">
                <a:solidFill>
                  <a:srgbClr val="1E5694"/>
                </a:solidFill>
              </a:rPr>
              <a:t>Модуль </a:t>
            </a:r>
            <a:r>
              <a:rPr lang="ru-RU" b="1" dirty="0" smtClean="0">
                <a:solidFill>
                  <a:srgbClr val="1E5694"/>
                </a:solidFill>
              </a:rPr>
              <a:t>«Наблюдение» </a:t>
            </a:r>
            <a:r>
              <a:rPr lang="ru-RU" b="1" dirty="0">
                <a:solidFill>
                  <a:srgbClr val="1E5694"/>
                </a:solidFill>
              </a:rPr>
              <a:t>подсистемы «Мониторинг закупок» ЕИС: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3971B4"/>
                </a:solidFill>
              </a:rPr>
              <a:t>За </a:t>
            </a:r>
            <a:r>
              <a:rPr lang="ru-RU" sz="1600" dirty="0">
                <a:solidFill>
                  <a:srgbClr val="3971B4"/>
                </a:solidFill>
              </a:rPr>
              <a:t>2025 год </a:t>
            </a:r>
            <a:r>
              <a:rPr lang="ru-RU" sz="1600" dirty="0" smtClean="0">
                <a:solidFill>
                  <a:srgbClr val="3971B4"/>
                </a:solidFill>
              </a:rPr>
              <a:t>попало под наблюдение 5 закупок объемом 47 млн. руб. с 5 рисками. Риски проанализированы, не подтверждены</a:t>
            </a:r>
            <a:endParaRPr lang="ru-RU" sz="1600" dirty="0">
              <a:solidFill>
                <a:srgbClr val="3971B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Иная деятельность КРО в </a:t>
            </a:r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22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6" y="2793295"/>
            <a:ext cx="1194250" cy="1194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39" y="4533449"/>
            <a:ext cx="1200004" cy="12000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26" y="1092761"/>
            <a:ext cx="1154630" cy="115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2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33325" y="1570708"/>
            <a:ext cx="56121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/>
            <a:r>
              <a:rPr lang="ru-RU" sz="1600" b="1" dirty="0" smtClean="0">
                <a:solidFill>
                  <a:srgbClr val="11437F"/>
                </a:solidFill>
              </a:rPr>
              <a:t>Проведено 14 проверок: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1E5694"/>
                </a:solidFill>
              </a:rPr>
              <a:t>7 </a:t>
            </a:r>
            <a:r>
              <a:rPr lang="ru-RU" sz="1600" dirty="0">
                <a:solidFill>
                  <a:srgbClr val="1E5694"/>
                </a:solidFill>
              </a:rPr>
              <a:t>проверок в территориальных отделах </a:t>
            </a:r>
            <a:r>
              <a:rPr lang="ru-RU" sz="1600" dirty="0" smtClean="0">
                <a:solidFill>
                  <a:srgbClr val="1E5694"/>
                </a:solidFill>
              </a:rPr>
              <a:t>в </a:t>
            </a:r>
            <a:r>
              <a:rPr lang="ru-RU" sz="1600" dirty="0">
                <a:solidFill>
                  <a:srgbClr val="1E5694"/>
                </a:solidFill>
              </a:rPr>
              <a:t>отношении 9 территориальных отделов </a:t>
            </a:r>
            <a:r>
              <a:rPr lang="ru-RU" sz="1600" dirty="0" smtClean="0">
                <a:solidFill>
                  <a:srgbClr val="1E5694"/>
                </a:solidFill>
              </a:rPr>
              <a:t>Управления;</a:t>
            </a:r>
            <a:endParaRPr lang="ru-RU" sz="1600" dirty="0">
              <a:solidFill>
                <a:srgbClr val="1E569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1E5694"/>
                </a:solidFill>
              </a:rPr>
              <a:t>5 </a:t>
            </a:r>
            <a:r>
              <a:rPr lang="ru-RU" sz="1600" dirty="0">
                <a:solidFill>
                  <a:srgbClr val="1E5694"/>
                </a:solidFill>
              </a:rPr>
              <a:t>проверок в структурных подразделениях </a:t>
            </a:r>
            <a:r>
              <a:rPr lang="ru-RU" sz="1600" dirty="0" smtClean="0">
                <a:solidFill>
                  <a:srgbClr val="1E5694"/>
                </a:solidFill>
              </a:rPr>
              <a:t>Управления;</a:t>
            </a:r>
            <a:endParaRPr lang="ru-RU" sz="1600" dirty="0">
              <a:solidFill>
                <a:srgbClr val="1E569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1E5694"/>
                </a:solidFill>
              </a:rPr>
              <a:t>2 </a:t>
            </a:r>
            <a:r>
              <a:rPr lang="ru-RU" sz="1600" dirty="0">
                <a:solidFill>
                  <a:srgbClr val="1E5694"/>
                </a:solidFill>
              </a:rPr>
              <a:t>проверки в отношении специалистов по вопросам мобилизационной подготовки и гражданской </a:t>
            </a:r>
            <a:r>
              <a:rPr lang="ru-RU" sz="1600" dirty="0" smtClean="0">
                <a:solidFill>
                  <a:srgbClr val="1E5694"/>
                </a:solidFill>
              </a:rPr>
              <a:t>обороны</a:t>
            </a:r>
            <a:endParaRPr lang="ru-RU" sz="1600" dirty="0">
              <a:solidFill>
                <a:srgbClr val="1E5694"/>
              </a:solidFill>
            </a:endParaRPr>
          </a:p>
          <a:p>
            <a:pPr indent="288000" algn="just"/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69464" y="367174"/>
            <a:ext cx="8397976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контрольных и аудиторских  мероприятий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441038" y="801267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rPr>
              <a:t>2025</a:t>
            </a:r>
            <a:endParaRPr lang="ru-RU" sz="4400" b="1" dirty="0">
              <a:ln w="6600">
                <a:solidFill>
                  <a:srgbClr val="2675C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1B5391"/>
                </a:outerShdw>
              </a:effectLst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267430" y="1188613"/>
            <a:ext cx="10173608" cy="1960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23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2331" y="1570708"/>
            <a:ext cx="5769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/>
            <a:endParaRPr lang="ru-RU" sz="1400" b="1" dirty="0">
              <a:solidFill>
                <a:srgbClr val="11437F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73936871"/>
              </p:ext>
            </p:extLst>
          </p:nvPr>
        </p:nvGraphicFramePr>
        <p:xfrm>
          <a:off x="6235547" y="1208219"/>
          <a:ext cx="4923636" cy="379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8218716" y="3450771"/>
            <a:ext cx="1023256" cy="69668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smtClean="0"/>
              <a:t>30 рисков</a:t>
            </a:r>
            <a:endParaRPr lang="ru-RU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9530" y="3879032"/>
            <a:ext cx="5645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/>
            <a:r>
              <a:rPr lang="ru-RU" sz="1600" b="1" dirty="0" smtClean="0">
                <a:solidFill>
                  <a:srgbClr val="11437F"/>
                </a:solidFill>
              </a:rPr>
              <a:t>Проведено 3 аудиторских мероприятия: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11437F"/>
                </a:solidFill>
              </a:rPr>
              <a:t>2 </a:t>
            </a:r>
            <a:r>
              <a:rPr lang="ru-RU" sz="1600" dirty="0">
                <a:solidFill>
                  <a:srgbClr val="11437F"/>
                </a:solidFill>
              </a:rPr>
              <a:t>аудиторских мероприятия по достоверности годовой бюджетной отчетности, одно из которых в отношении 8 субъектов централизованного учета (ФОИВ);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11437F"/>
                </a:solidFill>
              </a:rPr>
              <a:t>1 </a:t>
            </a:r>
            <a:r>
              <a:rPr lang="ru-RU" sz="1600" dirty="0">
                <a:solidFill>
                  <a:srgbClr val="11437F"/>
                </a:solidFill>
              </a:rPr>
              <a:t>аудиторское мероприятие по оценке надежности внутреннего финансового контроля при организации и осуществлении работы по предоставлению бюджетного кредита на пополнение остатка средств на едином счете бюджета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0964" y="5417157"/>
            <a:ext cx="393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solidFill>
                  <a:srgbClr val="1E5694"/>
                </a:solidFill>
              </a:rPr>
              <a:t>реализован 1 внутренний операционный риск с низким уровнем</a:t>
            </a:r>
            <a:endParaRPr lang="ru-RU" sz="1600" dirty="0">
              <a:solidFill>
                <a:srgbClr val="1E5694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235547" y="5541484"/>
            <a:ext cx="925417" cy="297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235547" y="2590903"/>
            <a:ext cx="925417" cy="297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86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extBox 29"/>
          <p:cNvSpPr>
            <a:spLocks/>
          </p:cNvSpPr>
          <p:nvPr/>
        </p:nvSpPr>
        <p:spPr bwMode="auto">
          <a:xfrm>
            <a:off x="237067" y="2253773"/>
            <a:ext cx="11763589" cy="37856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rgbClr val="1E5694"/>
                </a:solidFill>
              </a:rPr>
              <a:t>В </a:t>
            </a:r>
            <a:r>
              <a:rPr lang="ru-RU" sz="2000" dirty="0">
                <a:solidFill>
                  <a:srgbClr val="1E5694"/>
                </a:solidFill>
              </a:rPr>
              <a:t>2025 г. вступили в законную силу 5 итоговых судебных акта по делам в </a:t>
            </a:r>
            <a:r>
              <a:rPr lang="ru-RU" sz="2000" dirty="0" smtClean="0">
                <a:solidFill>
                  <a:srgbClr val="1E5694"/>
                </a:solidFill>
              </a:rPr>
              <a:t>сфере</a:t>
            </a:r>
          </a:p>
          <a:p>
            <a:pPr>
              <a:defRPr/>
            </a:pPr>
            <a:r>
              <a:rPr lang="ru-RU" sz="2000" dirty="0">
                <a:solidFill>
                  <a:srgbClr val="1E5694"/>
                </a:solidFill>
              </a:rPr>
              <a:t> </a:t>
            </a:r>
            <a:r>
              <a:rPr lang="ru-RU" sz="2000" dirty="0" smtClean="0">
                <a:solidFill>
                  <a:srgbClr val="1E5694"/>
                </a:solidFill>
              </a:rPr>
              <a:t>    контрольных </a:t>
            </a:r>
            <a:r>
              <a:rPr lang="ru-RU" sz="2000" dirty="0">
                <a:solidFill>
                  <a:srgbClr val="1E5694"/>
                </a:solidFill>
              </a:rPr>
              <a:t>функций – 4 по обжалованию представлений, 1 по </a:t>
            </a:r>
            <a:r>
              <a:rPr lang="ru-RU" sz="2000" dirty="0" smtClean="0">
                <a:solidFill>
                  <a:srgbClr val="1E5694"/>
                </a:solidFill>
              </a:rPr>
              <a:t>обжалованию</a:t>
            </a:r>
          </a:p>
          <a:p>
            <a:pPr>
              <a:defRPr/>
            </a:pPr>
            <a:r>
              <a:rPr lang="ru-RU" sz="2000" dirty="0">
                <a:solidFill>
                  <a:srgbClr val="1E5694"/>
                </a:solidFill>
              </a:rPr>
              <a:t> </a:t>
            </a:r>
            <a:r>
              <a:rPr lang="ru-RU" sz="2000" dirty="0" smtClean="0">
                <a:solidFill>
                  <a:srgbClr val="1E5694"/>
                </a:solidFill>
              </a:rPr>
              <a:t>    постановления </a:t>
            </a:r>
            <a:r>
              <a:rPr lang="ru-RU" sz="2000" dirty="0">
                <a:solidFill>
                  <a:srgbClr val="1E5694"/>
                </a:solidFill>
              </a:rPr>
              <a:t>по делу об административном правонарушении: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000" dirty="0">
                <a:solidFill>
                  <a:srgbClr val="1E5694"/>
                </a:solidFill>
              </a:rPr>
              <a:t>1) </a:t>
            </a:r>
            <a:r>
              <a:rPr lang="ru-RU" sz="2000" dirty="0" smtClean="0">
                <a:solidFill>
                  <a:srgbClr val="1E5694"/>
                </a:solidFill>
              </a:rPr>
              <a:t>«</a:t>
            </a:r>
            <a:r>
              <a:rPr lang="ru-RU" sz="2000" dirty="0">
                <a:solidFill>
                  <a:srgbClr val="1E5694"/>
                </a:solidFill>
              </a:rPr>
              <a:t>По заявлению ТФОМС Томской области;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000" dirty="0">
                <a:solidFill>
                  <a:srgbClr val="1E5694"/>
                </a:solidFill>
              </a:rPr>
              <a:t>2) По заявлению ООО </a:t>
            </a:r>
            <a:r>
              <a:rPr lang="ru-RU" sz="2000" dirty="0" err="1">
                <a:solidFill>
                  <a:srgbClr val="1E5694"/>
                </a:solidFill>
              </a:rPr>
              <a:t>ТеплоМакс</a:t>
            </a:r>
            <a:r>
              <a:rPr lang="ru-RU" sz="2000" dirty="0">
                <a:solidFill>
                  <a:srgbClr val="1E5694"/>
                </a:solidFill>
              </a:rPr>
              <a:t>»;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000" dirty="0">
                <a:solidFill>
                  <a:srgbClr val="1E5694"/>
                </a:solidFill>
              </a:rPr>
              <a:t>3) По заявлению Фонда «Региональный фонд капитального ремонта многоквартирных домов Томской области»;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000" dirty="0">
                <a:solidFill>
                  <a:srgbClr val="1E5694"/>
                </a:solidFill>
              </a:rPr>
              <a:t>4) По заявлению ООО «ТЭП Первомайское»;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000" dirty="0">
                <a:solidFill>
                  <a:srgbClr val="1E5694"/>
                </a:solidFill>
              </a:rPr>
              <a:t>5) По жалобе должностного лица (директора ТФОМС) на постановление Управления о назначении административного наказания</a:t>
            </a:r>
            <a:r>
              <a:rPr lang="ru-RU" sz="2000" dirty="0" smtClean="0">
                <a:solidFill>
                  <a:srgbClr val="1E5694"/>
                </a:solidFill>
              </a:rPr>
              <a:t>.</a:t>
            </a:r>
          </a:p>
          <a:p>
            <a:pPr marL="342900" indent="-342900">
              <a:buFont typeface="Wingdings"/>
              <a:buChar char="ü"/>
              <a:defRPr/>
            </a:pPr>
            <a:endParaRPr lang="ru-RU" sz="2000" dirty="0">
              <a:solidFill>
                <a:srgbClr val="1E5694"/>
              </a:solidFill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1E5694"/>
                </a:solidFill>
              </a:rPr>
              <a:t>  !  Судами </a:t>
            </a:r>
            <a:r>
              <a:rPr lang="ru-RU" sz="2000" dirty="0">
                <a:solidFill>
                  <a:srgbClr val="1E5694"/>
                </a:solidFill>
              </a:rPr>
              <a:t>признаны 4 представления и 1 постановление Управления законными.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7067" y="1494653"/>
            <a:ext cx="11832085" cy="4462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300" b="1" kern="0" dirty="0">
                <a:solidFill>
                  <a:schemeClr val="accent1">
                    <a:lumMod val="50000"/>
                  </a:schemeClr>
                </a:solidFill>
              </a:rPr>
              <a:t>Правовое сопровождение по делам об административных правонарушениях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Правовое обеспечение деятельности Управления</a:t>
            </a:r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24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1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28506" y="1849329"/>
            <a:ext cx="10371137" cy="2481263"/>
          </a:xfrm>
          <a:noFill/>
        </p:spPr>
        <p:txBody>
          <a:bodyPr anchor="t">
            <a:normAutofit lnSpcReduction="10000"/>
          </a:bodyPr>
          <a:lstStyle/>
          <a:p>
            <a:pPr marL="342900" indent="-342900">
              <a:buFont typeface="Wingdings"/>
              <a:buChar char="ü"/>
              <a:defRPr/>
            </a:pPr>
            <a:r>
              <a:rPr lang="ru-RU" sz="2400" dirty="0" smtClean="0">
                <a:solidFill>
                  <a:srgbClr val="1E5694"/>
                </a:solidFill>
              </a:rPr>
              <a:t>Предъявлено к Министерству финансов Российской Федерации (казне РФ) </a:t>
            </a:r>
            <a:r>
              <a:rPr lang="ru-RU" sz="2800" dirty="0" smtClean="0">
                <a:solidFill>
                  <a:srgbClr val="1E5694"/>
                </a:solidFill>
              </a:rPr>
              <a:t>57</a:t>
            </a:r>
            <a:r>
              <a:rPr lang="ru-RU" sz="2400" dirty="0" smtClean="0">
                <a:solidFill>
                  <a:srgbClr val="1E5694"/>
                </a:solidFill>
              </a:rPr>
              <a:t> исков на сумму 194,4 млн. руб.</a:t>
            </a:r>
          </a:p>
          <a:p>
            <a:pPr marL="342900" indent="-342900">
              <a:buFont typeface="Wingdings"/>
              <a:buChar char="ü"/>
              <a:defRPr/>
            </a:pPr>
            <a:endParaRPr lang="ru-RU" sz="2400" dirty="0">
              <a:solidFill>
                <a:srgbClr val="1E5694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1E5694"/>
                </a:solidFill>
              </a:rPr>
              <a:t>    В </a:t>
            </a:r>
            <a:r>
              <a:rPr lang="ru-RU" sz="2400" dirty="0">
                <a:solidFill>
                  <a:srgbClr val="1E5694"/>
                </a:solidFill>
              </a:rPr>
              <a:t>законную силу вступили судебные решения по 68 делам</a:t>
            </a:r>
            <a:r>
              <a:rPr lang="ru-RU" sz="2400" dirty="0" smtClean="0">
                <a:solidFill>
                  <a:srgbClr val="1E5694"/>
                </a:solidFill>
              </a:rPr>
              <a:t>:</a:t>
            </a:r>
          </a:p>
          <a:p>
            <a:pPr marL="342900" indent="-342900">
              <a:buFont typeface="Wingdings"/>
              <a:buChar char="ü"/>
              <a:defRPr/>
            </a:pPr>
            <a:r>
              <a:rPr lang="ru-RU" sz="2400" dirty="0" smtClean="0">
                <a:solidFill>
                  <a:srgbClr val="1E5694"/>
                </a:solidFill>
              </a:rPr>
              <a:t>Отказано ( в полном объеме) по 22 искам на сумму 53,2</a:t>
            </a:r>
            <a:r>
              <a:rPr lang="en-US" sz="2400" dirty="0" smtClean="0">
                <a:solidFill>
                  <a:srgbClr val="1E5694"/>
                </a:solidFill>
              </a:rPr>
              <a:t> </a:t>
            </a:r>
            <a:r>
              <a:rPr lang="ru-RU" sz="2400" dirty="0" smtClean="0">
                <a:solidFill>
                  <a:srgbClr val="1E5694"/>
                </a:solidFill>
              </a:rPr>
              <a:t>млн. руб.;</a:t>
            </a:r>
            <a:endParaRPr lang="ru-RU" sz="2400" dirty="0">
              <a:solidFill>
                <a:srgbClr val="1E5694"/>
              </a:solidFill>
            </a:endParaRPr>
          </a:p>
          <a:p>
            <a:pPr marL="342900" indent="-342900">
              <a:buFont typeface="Wingdings"/>
              <a:buChar char="ü"/>
              <a:defRPr/>
            </a:pPr>
            <a:r>
              <a:rPr lang="ru-RU" sz="2400" dirty="0" smtClean="0">
                <a:solidFill>
                  <a:srgbClr val="1E5694"/>
                </a:solidFill>
              </a:rPr>
              <a:t>Удовлетворено по 40 искам с Минфина РФ на </a:t>
            </a:r>
            <a:r>
              <a:rPr lang="ru-RU" sz="2400" dirty="0">
                <a:solidFill>
                  <a:srgbClr val="1E5694"/>
                </a:solidFill>
              </a:rPr>
              <a:t>сумму </a:t>
            </a:r>
            <a:r>
              <a:rPr lang="ru-RU" sz="2400" dirty="0" smtClean="0">
                <a:solidFill>
                  <a:srgbClr val="1E5694"/>
                </a:solidFill>
              </a:rPr>
              <a:t>18,3</a:t>
            </a:r>
            <a:r>
              <a:rPr lang="en-US" sz="2400" dirty="0" smtClean="0">
                <a:solidFill>
                  <a:srgbClr val="1E5694"/>
                </a:solidFill>
              </a:rPr>
              <a:t> </a:t>
            </a:r>
            <a:r>
              <a:rPr lang="ru-RU" sz="2400" dirty="0" smtClean="0">
                <a:solidFill>
                  <a:srgbClr val="1E5694"/>
                </a:solidFill>
              </a:rPr>
              <a:t>млн. руб.</a:t>
            </a:r>
          </a:p>
          <a:p>
            <a:pPr>
              <a:defRPr/>
            </a:pPr>
            <a:r>
              <a:rPr lang="ru-RU" sz="2400" dirty="0">
                <a:solidFill>
                  <a:srgbClr val="1E5694"/>
                </a:solidFill>
              </a:rPr>
              <a:t> </a:t>
            </a:r>
            <a:r>
              <a:rPr lang="ru-RU" sz="2400" dirty="0" smtClean="0">
                <a:solidFill>
                  <a:srgbClr val="1E5694"/>
                </a:solidFill>
              </a:rPr>
              <a:t>    из 234,5 млн. руб.;</a:t>
            </a:r>
            <a:endParaRPr lang="ru-RU" sz="2400" dirty="0">
              <a:solidFill>
                <a:srgbClr val="1E5694"/>
              </a:solidFill>
            </a:endParaRPr>
          </a:p>
          <a:p>
            <a:pPr>
              <a:defRPr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321" y="1030159"/>
            <a:ext cx="464229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sng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Судебная работа:</a:t>
            </a:r>
            <a:endParaRPr kumimoji="0" lang="ru-RU" sz="2800" b="1" i="0" u="sng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Правовое обеспечение деятельности Управления</a:t>
            </a: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25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505" y="4944645"/>
            <a:ext cx="116351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1E5694"/>
                </a:solidFill>
              </a:rPr>
              <a:t>Таким образом,  </a:t>
            </a:r>
            <a:r>
              <a:rPr lang="ru-RU" sz="2800" dirty="0" smtClean="0">
                <a:solidFill>
                  <a:srgbClr val="1E5694"/>
                </a:solidFill>
              </a:rPr>
              <a:t>216,2 </a:t>
            </a:r>
            <a:r>
              <a:rPr lang="ru-RU" sz="2800" dirty="0">
                <a:solidFill>
                  <a:srgbClr val="1E5694"/>
                </a:solidFill>
              </a:rPr>
              <a:t>млн. руб. сохранено в казне РФ (</a:t>
            </a:r>
            <a:r>
              <a:rPr lang="ru-RU" sz="2800" dirty="0" smtClean="0">
                <a:solidFill>
                  <a:srgbClr val="1E5694"/>
                </a:solidFill>
              </a:rPr>
              <a:t>92% </a:t>
            </a:r>
            <a:r>
              <a:rPr lang="ru-RU" sz="2800" dirty="0">
                <a:solidFill>
                  <a:srgbClr val="1E5694"/>
                </a:solidFill>
              </a:rPr>
              <a:t>от заявленных требований</a:t>
            </a:r>
            <a:r>
              <a:rPr lang="ru-RU" sz="2800" dirty="0" smtClean="0">
                <a:solidFill>
                  <a:srgbClr val="1E5694"/>
                </a:solidFill>
              </a:rPr>
              <a:t>).</a:t>
            </a:r>
            <a:endParaRPr lang="ru-RU" sz="2800" dirty="0">
              <a:solidFill>
                <a:srgbClr val="1E5694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484" y="2167432"/>
            <a:ext cx="1309546" cy="130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12000" detail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651" y="1003323"/>
            <a:ext cx="4877481" cy="487748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1430" y="804380"/>
            <a:ext cx="1179057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/>
            <a:r>
              <a:rPr lang="ru-RU" dirty="0" err="1" smtClean="0">
                <a:solidFill>
                  <a:srgbClr val="11437F"/>
                </a:solidFill>
              </a:rPr>
              <a:t>Импортозамещение</a:t>
            </a:r>
            <a:r>
              <a:rPr lang="en-US" dirty="0" smtClean="0">
                <a:solidFill>
                  <a:srgbClr val="11437F"/>
                </a:solidFill>
              </a:rPr>
              <a:t>:</a:t>
            </a:r>
            <a:endParaRPr lang="ru-RU" dirty="0" smtClean="0">
              <a:solidFill>
                <a:srgbClr val="11437F"/>
              </a:solidFill>
            </a:endParaRPr>
          </a:p>
          <a:p>
            <a:pPr indent="288000" algn="just"/>
            <a:r>
              <a:rPr lang="ru-RU" sz="1400" dirty="0">
                <a:solidFill>
                  <a:srgbClr val="11437F"/>
                </a:solidFill>
              </a:rPr>
              <a:t>	</a:t>
            </a:r>
            <a:r>
              <a:rPr lang="ru-RU" sz="1400" dirty="0" smtClean="0">
                <a:solidFill>
                  <a:srgbClr val="11437F"/>
                </a:solidFill>
              </a:rPr>
              <a:t>Осуществлён перевод учётных данных из модуля </a:t>
            </a:r>
            <a:r>
              <a:rPr lang="en-US" sz="1400" dirty="0" smtClean="0">
                <a:solidFill>
                  <a:srgbClr val="11437F"/>
                </a:solidFill>
              </a:rPr>
              <a:t>FAH</a:t>
            </a:r>
            <a:r>
              <a:rPr lang="ru-RU" sz="1400" dirty="0" smtClean="0">
                <a:solidFill>
                  <a:srgbClr val="11437F"/>
                </a:solidFill>
              </a:rPr>
              <a:t> в хранилище </a:t>
            </a:r>
            <a:r>
              <a:rPr lang="en-US" sz="1400" dirty="0" smtClean="0">
                <a:solidFill>
                  <a:srgbClr val="11437F"/>
                </a:solidFill>
              </a:rPr>
              <a:t>SVAP</a:t>
            </a:r>
            <a:endParaRPr lang="ru-RU" sz="1400" dirty="0" smtClean="0">
              <a:solidFill>
                <a:srgbClr val="11437F"/>
              </a:solidFill>
            </a:endParaRPr>
          </a:p>
          <a:p>
            <a:pPr indent="288000" algn="just"/>
            <a:endParaRPr lang="ru-RU" sz="1400" dirty="0" smtClean="0">
              <a:solidFill>
                <a:srgbClr val="11437F"/>
              </a:solidFill>
            </a:endParaRPr>
          </a:p>
          <a:p>
            <a:pPr indent="288000" algn="just"/>
            <a:r>
              <a:rPr lang="ru-RU" dirty="0" smtClean="0">
                <a:solidFill>
                  <a:srgbClr val="11437F"/>
                </a:solidFill>
              </a:rPr>
              <a:t>Обновлялись версии технологических регламентов</a:t>
            </a:r>
          </a:p>
          <a:p>
            <a:pPr indent="288000" algn="just"/>
            <a:r>
              <a:rPr lang="ru-RU" sz="1400" dirty="0">
                <a:solidFill>
                  <a:srgbClr val="11437F"/>
                </a:solidFill>
              </a:rPr>
              <a:t>	</a:t>
            </a:r>
            <a:r>
              <a:rPr lang="ru-RU" sz="1400" dirty="0" smtClean="0">
                <a:solidFill>
                  <a:srgbClr val="11437F"/>
                </a:solidFill>
              </a:rPr>
              <a:t>Внедрено 218 версий технологических регламентов</a:t>
            </a:r>
          </a:p>
          <a:p>
            <a:pPr indent="288000" algn="just"/>
            <a:endParaRPr lang="ru-RU" sz="1400" dirty="0" smtClean="0">
              <a:solidFill>
                <a:srgbClr val="11437F"/>
              </a:solidFill>
            </a:endParaRPr>
          </a:p>
          <a:p>
            <a:pPr indent="288000" algn="just"/>
            <a:r>
              <a:rPr lang="ru-RU" dirty="0" smtClean="0">
                <a:solidFill>
                  <a:srgbClr val="11437F"/>
                </a:solidFill>
              </a:rPr>
              <a:t>Обновлён официальный сайт Управления</a:t>
            </a:r>
          </a:p>
          <a:p>
            <a:pPr indent="288000" algn="just"/>
            <a:endParaRPr lang="ru-RU" dirty="0">
              <a:solidFill>
                <a:srgbClr val="11437F"/>
              </a:solidFill>
            </a:endParaRPr>
          </a:p>
          <a:p>
            <a:pPr indent="288000" algn="just"/>
            <a:r>
              <a:rPr lang="ru-RU" dirty="0">
                <a:solidFill>
                  <a:srgbClr val="11437F"/>
                </a:solidFill>
              </a:rPr>
              <a:t>Было проведено резервирование по передаче функций в случае чрезвычайной </a:t>
            </a:r>
            <a:r>
              <a:rPr lang="ru-RU" dirty="0" smtClean="0">
                <a:solidFill>
                  <a:srgbClr val="11437F"/>
                </a:solidFill>
              </a:rPr>
              <a:t>ситуации</a:t>
            </a:r>
          </a:p>
          <a:p>
            <a:pPr indent="288000" algn="just"/>
            <a:endParaRPr lang="ru-RU" dirty="0">
              <a:solidFill>
                <a:srgbClr val="11437F"/>
              </a:solidFill>
            </a:endParaRPr>
          </a:p>
          <a:p>
            <a:pPr indent="288000" algn="just"/>
            <a:r>
              <a:rPr lang="ru-RU" dirty="0" smtClean="0">
                <a:solidFill>
                  <a:srgbClr val="11437F"/>
                </a:solidFill>
              </a:rPr>
              <a:t>Управление перешло на приём заявок на выдачу электронной подписи по биометрии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Информационный блок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26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01430" y="4655809"/>
            <a:ext cx="11609897" cy="769441"/>
            <a:chOff x="246743" y="5122975"/>
            <a:chExt cx="11609897" cy="769441"/>
          </a:xfrm>
        </p:grpSpPr>
        <p:sp>
          <p:nvSpPr>
            <p:cNvPr id="9" name="TextBox 8"/>
            <p:cNvSpPr txBox="1"/>
            <p:nvPr/>
          </p:nvSpPr>
          <p:spPr>
            <a:xfrm>
              <a:off x="10420351" y="5122975"/>
              <a:ext cx="1436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 smtClean="0">
                  <a:ln w="6600">
                    <a:solidFill>
                      <a:srgbClr val="2675CC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1B5391"/>
                    </a:outerShdw>
                  </a:effectLst>
                </a:rPr>
                <a:t>2026</a:t>
              </a:r>
              <a:endParaRPr lang="ru-RU" sz="4400" b="1" dirty="0">
                <a:ln w="6600">
                  <a:solidFill>
                    <a:srgbClr val="2675C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1B5391"/>
                  </a:outerShdw>
                </a:effectLst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246743" y="5488090"/>
              <a:ext cx="10173608" cy="19606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267430" y="5163640"/>
            <a:ext cx="1179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/>
            <a:r>
              <a:rPr lang="ru-RU" dirty="0">
                <a:solidFill>
                  <a:srgbClr val="11437F"/>
                </a:solidFill>
              </a:rPr>
              <a:t>Переход на </a:t>
            </a:r>
            <a:r>
              <a:rPr lang="en-US" dirty="0" smtClean="0">
                <a:solidFill>
                  <a:srgbClr val="11437F"/>
                </a:solidFill>
              </a:rPr>
              <a:t>Astra Linux</a:t>
            </a:r>
            <a:endParaRPr lang="ru-RU" dirty="0">
              <a:solidFill>
                <a:srgbClr val="11437F"/>
              </a:solidFill>
            </a:endParaRPr>
          </a:p>
          <a:p>
            <a:pPr indent="288000" algn="just"/>
            <a:r>
              <a:rPr lang="ru-RU" dirty="0">
                <a:solidFill>
                  <a:srgbClr val="11437F"/>
                </a:solidFill>
              </a:rPr>
              <a:t>Переход на облачную версию </a:t>
            </a:r>
            <a:r>
              <a:rPr lang="ru-RU" dirty="0" err="1">
                <a:solidFill>
                  <a:srgbClr val="11437F"/>
                </a:solidFill>
              </a:rPr>
              <a:t>Ландокс</a:t>
            </a:r>
            <a:endParaRPr lang="ru-RU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9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7301607" y="1762546"/>
            <a:ext cx="560487" cy="372961"/>
            <a:chOff x="10953329" y="2701344"/>
            <a:chExt cx="821446" cy="467737"/>
          </a:xfrm>
        </p:grpSpPr>
        <p:sp>
          <p:nvSpPr>
            <p:cNvPr id="97" name="Прямоугольник с двумя скругленными противолежащими углами 96"/>
            <p:cNvSpPr/>
            <p:nvPr/>
          </p:nvSpPr>
          <p:spPr>
            <a:xfrm>
              <a:off x="10953329" y="2701344"/>
              <a:ext cx="821446" cy="420519"/>
            </a:xfrm>
            <a:prstGeom prst="round2DiagRect">
              <a:avLst>
                <a:gd name="adj1" fmla="val 455"/>
                <a:gd name="adj2" fmla="val 42165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1041939" y="2705895"/>
              <a:ext cx="718539" cy="46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1</a:t>
              </a:r>
              <a:endParaRPr lang="ru-RU" sz="2400" b="1" dirty="0"/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7688069" y="2993568"/>
            <a:ext cx="592558" cy="369332"/>
            <a:chOff x="10953329" y="2686779"/>
            <a:chExt cx="868449" cy="463109"/>
          </a:xfrm>
        </p:grpSpPr>
        <p:sp>
          <p:nvSpPr>
            <p:cNvPr id="133" name="Прямоугольник с двумя скругленными противолежащими углами 132"/>
            <p:cNvSpPr/>
            <p:nvPr/>
          </p:nvSpPr>
          <p:spPr>
            <a:xfrm>
              <a:off x="10953329" y="2701344"/>
              <a:ext cx="821446" cy="420519"/>
            </a:xfrm>
            <a:prstGeom prst="round2DiagRect">
              <a:avLst>
                <a:gd name="adj1" fmla="val 455"/>
                <a:gd name="adj2" fmla="val 42165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0989778" y="2686779"/>
              <a:ext cx="832000" cy="46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6</a:t>
              </a:r>
              <a:endParaRPr lang="ru-RU" sz="2400" b="1" dirty="0"/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7166548" y="3890014"/>
            <a:ext cx="592558" cy="369332"/>
            <a:chOff x="10953329" y="2686778"/>
            <a:chExt cx="868449" cy="463109"/>
          </a:xfrm>
        </p:grpSpPr>
        <p:sp>
          <p:nvSpPr>
            <p:cNvPr id="139" name="Прямоугольник с двумя скругленными противолежащими углами 138"/>
            <p:cNvSpPr/>
            <p:nvPr/>
          </p:nvSpPr>
          <p:spPr>
            <a:xfrm>
              <a:off x="10953329" y="2701344"/>
              <a:ext cx="821446" cy="420519"/>
            </a:xfrm>
            <a:prstGeom prst="round2DiagRect">
              <a:avLst>
                <a:gd name="adj1" fmla="val 455"/>
                <a:gd name="adj2" fmla="val 42165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0989778" y="2686778"/>
              <a:ext cx="832000" cy="46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6</a:t>
              </a:r>
              <a:endParaRPr lang="ru-RU" sz="2400" b="1" dirty="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учёт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272808"/>
              </p:ext>
            </p:extLst>
          </p:nvPr>
        </p:nvGraphicFramePr>
        <p:xfrm>
          <a:off x="761686" y="1117947"/>
          <a:ext cx="10668314" cy="520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5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2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2024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2025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12"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Ведомственные награды: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медаль «За службу в органах Казначейства России» – 22 человека;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Почетная грамота Федерального казначейства – 3 человека;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объявлена Благодарность Федерального казначейства – 6 человек;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объявлена Благодарность УФК по Томской области – 20 человек;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занесены на Доску Почёта УФК по Томской области – </a:t>
                      </a:r>
                      <a:r>
                        <a:rPr lang="ru-RU" sz="2000" b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12 человек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Штат, </a:t>
                      </a:r>
                      <a:r>
                        <a:rPr lang="ru-RU" sz="16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ед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319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298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Принято,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26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Уволено,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32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Присвоено чинов, </a:t>
                      </a:r>
                      <a:r>
                        <a:rPr lang="ru-RU" sz="16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шт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29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23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Аттестованы,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76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67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Конкурсы, </a:t>
                      </a:r>
                      <a:r>
                        <a:rPr lang="ru-RU" sz="1600" b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шт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Кадровый резерв,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19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Назначено из кадрового резерва,</a:t>
                      </a:r>
                      <a:r>
                        <a:rPr lang="ru-RU" sz="1600" b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Целевое обучение,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Плановое повышение квалификации, чел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28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31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25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Уведомления </a:t>
                      </a:r>
                      <a:b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о намерении выполнять иную оплачиваемую работу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1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27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1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580" y="1403650"/>
            <a:ext cx="4408714" cy="440871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714621" y="191911"/>
            <a:ext cx="7385022" cy="43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21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работа</a:t>
            </a:r>
            <a:endParaRPr lang="ru-RU" sz="2221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Номер слайда 4"/>
          <p:cNvSpPr txBox="1">
            <a:spLocks/>
          </p:cNvSpPr>
          <p:nvPr/>
        </p:nvSpPr>
        <p:spPr>
          <a:xfrm>
            <a:off x="9387841" y="6590010"/>
            <a:ext cx="2804159" cy="24622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28</a:t>
            </a:r>
            <a:endParaRPr lang="ru-RU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7430" y="5163640"/>
            <a:ext cx="1179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/>
            <a:r>
              <a:rPr lang="ru-RU" dirty="0">
                <a:solidFill>
                  <a:srgbClr val="11437F"/>
                </a:solidFill>
              </a:rPr>
              <a:t>Переход на </a:t>
            </a:r>
            <a:r>
              <a:rPr lang="en-US" dirty="0" smtClean="0">
                <a:solidFill>
                  <a:srgbClr val="11437F"/>
                </a:solidFill>
              </a:rPr>
              <a:t>Astra Linux</a:t>
            </a:r>
            <a:endParaRPr lang="ru-RU" dirty="0">
              <a:solidFill>
                <a:srgbClr val="11437F"/>
              </a:solidFill>
            </a:endParaRPr>
          </a:p>
          <a:p>
            <a:pPr indent="288000" algn="just"/>
            <a:r>
              <a:rPr lang="ru-RU" dirty="0">
                <a:solidFill>
                  <a:srgbClr val="11437F"/>
                </a:solidFill>
              </a:rPr>
              <a:t>Переход на облачную версию </a:t>
            </a:r>
            <a:r>
              <a:rPr lang="ru-RU" dirty="0" err="1">
                <a:solidFill>
                  <a:srgbClr val="11437F"/>
                </a:solidFill>
              </a:rPr>
              <a:t>Ландокс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18026" y="2348682"/>
            <a:ext cx="46998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1437F"/>
                </a:solidFill>
              </a:rPr>
              <a:t>Полностью выполнили план общественно-воспитательной работы Федерального казначейства</a:t>
            </a:r>
          </a:p>
          <a:p>
            <a:r>
              <a:rPr lang="ru-RU" dirty="0">
                <a:solidFill>
                  <a:srgbClr val="11437F"/>
                </a:solidFill>
              </a:rPr>
              <a:t/>
            </a:r>
            <a:br>
              <a:rPr lang="ru-RU" dirty="0">
                <a:solidFill>
                  <a:srgbClr val="11437F"/>
                </a:solidFill>
              </a:rPr>
            </a:br>
            <a:r>
              <a:rPr lang="ru-RU" dirty="0">
                <a:solidFill>
                  <a:srgbClr val="11437F"/>
                </a:solidFill>
              </a:rPr>
              <a:t>Провели несколько успешных собственных социальных проектов</a:t>
            </a:r>
          </a:p>
          <a:p>
            <a:r>
              <a:rPr lang="ru-RU" dirty="0">
                <a:solidFill>
                  <a:srgbClr val="11437F"/>
                </a:solidFill>
              </a:rPr>
              <a:t>(ПРО100, Маёвка, </a:t>
            </a:r>
            <a:r>
              <a:rPr lang="ru-RU" dirty="0" err="1">
                <a:solidFill>
                  <a:srgbClr val="11437F"/>
                </a:solidFill>
              </a:rPr>
              <a:t>Квиз</a:t>
            </a:r>
            <a:r>
              <a:rPr lang="ru-RU" dirty="0">
                <a:solidFill>
                  <a:srgbClr val="11437F"/>
                </a:solidFill>
              </a:rPr>
              <a:t>, Книга Памяти, конкурс короткометражных фильмов</a:t>
            </a:r>
            <a:r>
              <a:rPr lang="ru-RU" dirty="0" smtClean="0">
                <a:solidFill>
                  <a:srgbClr val="11437F"/>
                </a:solidFill>
              </a:rPr>
              <a:t>)</a:t>
            </a:r>
            <a:endParaRPr lang="ru-RU" dirty="0">
              <a:solidFill>
                <a:srgbClr val="11437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36231" cy="683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16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17038" y="6437726"/>
            <a:ext cx="121638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4" name="TextBox 3"/>
          <p:cNvSpPr txBox="1"/>
          <p:nvPr/>
        </p:nvSpPr>
        <p:spPr>
          <a:xfrm>
            <a:off x="617663" y="2700557"/>
            <a:ext cx="8003572" cy="7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29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Благодарю </a:t>
            </a:r>
            <a:r>
              <a:rPr lang="ru-RU" sz="4229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за внимание!</a:t>
            </a:r>
            <a:endParaRPr lang="ru-RU" sz="4229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5028" y="6404119"/>
            <a:ext cx="4833833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Томск, 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март 2026 </a:t>
            </a:r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5461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F341D9D7-D36A-4801-8F55-9A10681E3E0C}" vid="{52C10016-42CF-4BB9-B117-B7E8133486B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62112</TotalTime>
  <Words>2528</Words>
  <Application>Microsoft Office PowerPoint</Application>
  <PresentationFormat>Широкоэкранный</PresentationFormat>
  <Paragraphs>561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Bernard MT Condensed</vt:lpstr>
      <vt:lpstr>Calibri</vt:lpstr>
      <vt:lpstr>Helvetica Neue</vt:lpstr>
      <vt:lpstr>Segoe UI Light</vt:lpstr>
      <vt:lpstr>Times New Roman</vt:lpstr>
      <vt:lpstr>Wingdings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Коллегия</dc:title>
  <dc:creator>Петров Роман Евгеньевич</dc:creator>
  <cp:lastModifiedBy>Малевич Наталия Георгиевна</cp:lastModifiedBy>
  <cp:revision>1330</cp:revision>
  <cp:lastPrinted>2026-02-18T07:32:05Z</cp:lastPrinted>
  <dcterms:created xsi:type="dcterms:W3CDTF">2019-11-29T10:52:46Z</dcterms:created>
  <dcterms:modified xsi:type="dcterms:W3CDTF">2026-04-20T04:41:40Z</dcterms:modified>
</cp:coreProperties>
</file>